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1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15.5.2020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strips dir="l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latin typeface="Arial Black" pitchFamily="34" charset="0"/>
              </a:rPr>
              <a:t>VĚTA - SOUVĚTÍ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472" y="1857364"/>
            <a:ext cx="7572428" cy="3109914"/>
          </a:xfrm>
        </p:spPr>
        <p:txBody>
          <a:bodyPr>
            <a:normAutofit fontScale="92500"/>
          </a:bodyPr>
          <a:lstStyle/>
          <a:p>
            <a:r>
              <a:rPr lang="cs-CZ" sz="2000" dirty="0"/>
              <a:t>Vynálezy odjakživa pomáhaly lidstvu v cestě kupředu.</a:t>
            </a:r>
          </a:p>
          <a:p>
            <a:r>
              <a:rPr lang="cs-CZ" sz="2000" dirty="0"/>
              <a:t>Kolo pomohlo přemísťovat materiál nebo dopravit osoby do vzdáleného cíle, aniž by se unavili chůzí.</a:t>
            </a:r>
          </a:p>
          <a:p>
            <a:r>
              <a:rPr lang="cs-CZ" sz="2000" dirty="0"/>
              <a:t>Koňská spřežení byla nahrazena vlaky, které uvezly mnohem větší náklad.</a:t>
            </a:r>
          </a:p>
          <a:p>
            <a:r>
              <a:rPr lang="cs-CZ" sz="2000" dirty="0"/>
              <a:t>Zámořské lodě umožnily objevit Ameriku.</a:t>
            </a:r>
          </a:p>
          <a:p>
            <a:r>
              <a:rPr lang="cs-CZ" sz="2000" dirty="0"/>
              <a:t>Automobily nám zjednodušily každodenní život, protože nás odvezou kamkoliv a kdykoliv a dovezeme s nimi vše, co potřebujeme.  </a:t>
            </a:r>
          </a:p>
          <a:p>
            <a:r>
              <a:rPr lang="cs-CZ" sz="2000" dirty="0"/>
              <a:t>Letadly se dostaneme na druhý konec světa během několika hodin.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42910" y="5000636"/>
            <a:ext cx="7423571" cy="400110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000" dirty="0"/>
              <a:t>Umíš vysvětlit, jaký je rozdíl mezi větou jednoduchou a souvětím?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28596" y="5643578"/>
            <a:ext cx="1266693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Shrnutí: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071670" y="5643578"/>
            <a:ext cx="241906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Věta jednoduchá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357818" y="5643578"/>
            <a:ext cx="1517082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1 přísudek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071670" y="6215082"/>
            <a:ext cx="116480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Souvětí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357818" y="6215082"/>
            <a:ext cx="238680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2 a více přísudků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85786" y="1357298"/>
            <a:ext cx="5183983" cy="369332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Podtrhni přísudky a do rámečku zapiš jejich počet.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8358214" y="2000240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8358214" y="2428868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8358214" y="2928934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8358214" y="3429000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8358214" y="4000504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aoblený obdélník 15"/>
          <p:cNvSpPr/>
          <p:nvPr/>
        </p:nvSpPr>
        <p:spPr>
          <a:xfrm>
            <a:off x="8358214" y="4429132"/>
            <a:ext cx="357190" cy="357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šipka 17"/>
          <p:cNvCxnSpPr>
            <a:stCxn id="6" idx="3"/>
            <a:endCxn id="7" idx="1"/>
          </p:cNvCxnSpPr>
          <p:nvPr/>
        </p:nvCxnSpPr>
        <p:spPr>
          <a:xfrm>
            <a:off x="4490730" y="5874411"/>
            <a:ext cx="867088" cy="1588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>
            <a:stCxn id="8" idx="3"/>
            <a:endCxn id="9" idx="1"/>
          </p:cNvCxnSpPr>
          <p:nvPr/>
        </p:nvCxnSpPr>
        <p:spPr>
          <a:xfrm>
            <a:off x="3236476" y="6445915"/>
            <a:ext cx="2121342" cy="1588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5321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latin typeface="Arial Black" pitchFamily="34" charset="0"/>
              </a:rPr>
              <a:t>VĚTA HLAVNÍ – VĚTA VEDLEJŠÍ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57158" y="1643050"/>
            <a:ext cx="5813323" cy="461665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/>
              <a:t>1. </a:t>
            </a:r>
            <a:r>
              <a:rPr lang="cs-CZ" sz="2000" dirty="0"/>
              <a:t>Podtrhni přísudky a zakroužkuj spojovací výrazy.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57158" y="2214554"/>
            <a:ext cx="8572560" cy="461665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/>
              <a:t>2. </a:t>
            </a:r>
            <a:r>
              <a:rPr lang="cs-CZ" sz="2000" dirty="0"/>
              <a:t>Zeptej se jednou větou na druhou, nadepiš, která je hlavní a která vedlejší. </a:t>
            </a:r>
          </a:p>
        </p:txBody>
      </p:sp>
      <p:sp>
        <p:nvSpPr>
          <p:cNvPr id="6" name="Obdélník 5"/>
          <p:cNvSpPr/>
          <p:nvPr/>
        </p:nvSpPr>
        <p:spPr>
          <a:xfrm>
            <a:off x="1267992" y="3286124"/>
            <a:ext cx="1755360" cy="5715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věta</a:t>
            </a:r>
          </a:p>
          <a:p>
            <a:pPr algn="ctr"/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</a:rPr>
              <a:t>HLAVNÍ (H)</a:t>
            </a:r>
          </a:p>
        </p:txBody>
      </p:sp>
      <p:sp>
        <p:nvSpPr>
          <p:cNvPr id="7" name="Obdélník 6"/>
          <p:cNvSpPr/>
          <p:nvPr/>
        </p:nvSpPr>
        <p:spPr>
          <a:xfrm>
            <a:off x="3464710" y="3248605"/>
            <a:ext cx="1755361" cy="5715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věta </a:t>
            </a:r>
          </a:p>
          <a:p>
            <a:pPr algn="ctr"/>
            <a:r>
              <a:rPr lang="cs-CZ" b="1" dirty="0">
                <a:solidFill>
                  <a:schemeClr val="accent2">
                    <a:lumMod val="50000"/>
                  </a:schemeClr>
                </a:solidFill>
              </a:rPr>
              <a:t>VEDLEJŠÍ (V)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2071670" y="2714620"/>
            <a:ext cx="285752" cy="571504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>
            <a:off x="4143372" y="2714620"/>
            <a:ext cx="285752" cy="571504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500034" y="4214818"/>
            <a:ext cx="8144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Vynález teploměru oceníme tehdy, když chceme zjistit venkovní teplotu.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571472" y="4786322"/>
            <a:ext cx="7153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Abychom si mohli vyprat špinavé prádlo, poslouží nám pračka.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571472" y="5429264"/>
            <a:ext cx="7743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Na zahradě nám zjednoduší práci sekačka, která za nás poseká trávu.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571472" y="6000768"/>
            <a:ext cx="643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Kdyby nebyly objevené hodiny, znali bychom přesný čas?</a:t>
            </a: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4" grpId="0" build="allAtOnce"/>
      <p:bldP spid="15" grpId="0" build="allAtOnce"/>
      <p:bldP spid="16" grpId="0" build="allAtOnce"/>
      <p:bldP spid="1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305800" cy="65321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latin typeface="Arial Black" pitchFamily="34" charset="0"/>
              </a:rPr>
              <a:t>VĚTA HLAVNÍ – VĚTA VEDLEJŠÍ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857224" y="1643050"/>
            <a:ext cx="2428892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bg1"/>
                </a:solidFill>
                <a:latin typeface="Arial Black" pitchFamily="34" charset="0"/>
              </a:rPr>
              <a:t>věta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cs-CZ" sz="2400" b="1" dirty="0">
                <a:solidFill>
                  <a:schemeClr val="bg1"/>
                </a:solidFill>
                <a:latin typeface="Arial Black" pitchFamily="34" charset="0"/>
              </a:rPr>
              <a:t>HLAVNÍ (H)</a:t>
            </a:r>
          </a:p>
        </p:txBody>
      </p:sp>
      <p:sp>
        <p:nvSpPr>
          <p:cNvPr id="7" name="Obdélník 6"/>
          <p:cNvSpPr/>
          <p:nvPr/>
        </p:nvSpPr>
        <p:spPr>
          <a:xfrm>
            <a:off x="785786" y="3643314"/>
            <a:ext cx="2571768" cy="5715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bg1"/>
                </a:solidFill>
                <a:latin typeface="Arial Black" pitchFamily="34" charset="0"/>
              </a:rPr>
              <a:t>věta </a:t>
            </a: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Arial Black" pitchFamily="34" charset="0"/>
              </a:rPr>
              <a:t>VEDLEJŠÍ (V)</a:t>
            </a:r>
          </a:p>
        </p:txBody>
      </p:sp>
      <p:sp>
        <p:nvSpPr>
          <p:cNvPr id="9" name="Šipka dolů 8"/>
          <p:cNvSpPr/>
          <p:nvPr/>
        </p:nvSpPr>
        <p:spPr>
          <a:xfrm>
            <a:off x="1643042" y="4286256"/>
            <a:ext cx="285752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857224" y="2714620"/>
            <a:ext cx="705148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>
                <a:latin typeface="Arial Black" pitchFamily="34" charset="0"/>
              </a:rPr>
              <a:t>věta řídící </a:t>
            </a:r>
            <a:r>
              <a:rPr lang="cs-CZ" sz="2400" dirty="0"/>
              <a:t>– touto větou se ptáme na větu vedlejší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785786" y="4714884"/>
            <a:ext cx="6118534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>
                <a:latin typeface="Arial Black" pitchFamily="34" charset="0"/>
              </a:rPr>
              <a:t>věta závislá </a:t>
            </a:r>
            <a:r>
              <a:rPr lang="cs-CZ" sz="2400" dirty="0"/>
              <a:t>– ptáme se na ni větou hlavní</a:t>
            </a:r>
          </a:p>
          <a:p>
            <a:r>
              <a:rPr lang="cs-CZ" sz="2400" dirty="0"/>
              <a:t>                     - nemůže stát samostatně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643702" y="1428736"/>
            <a:ext cx="1194558" cy="369332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SHRNUTÍ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1643042" y="2285992"/>
            <a:ext cx="285752" cy="35719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286380" y="3286124"/>
            <a:ext cx="642942" cy="50006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1</a:t>
            </a:r>
            <a:r>
              <a:rPr lang="cs-CZ" sz="24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6143636" y="4071942"/>
            <a:ext cx="642942" cy="50006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2</a:t>
            </a:r>
            <a:r>
              <a:rPr lang="cs-CZ" sz="2400" b="1" dirty="0">
                <a:solidFill>
                  <a:schemeClr val="tx1"/>
                </a:solidFill>
              </a:rPr>
              <a:t> V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7500958" y="3643314"/>
            <a:ext cx="714380" cy="50006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1 </a:t>
            </a:r>
            <a:r>
              <a:rPr lang="cs-CZ" sz="24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8215338" y="2786058"/>
            <a:ext cx="714380" cy="50006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2 </a:t>
            </a:r>
            <a:r>
              <a:rPr lang="cs-CZ" sz="2400" b="1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20" name="Přímá spojovací šipka 19"/>
          <p:cNvCxnSpPr>
            <a:stCxn id="16" idx="0"/>
            <a:endCxn id="15" idx="2"/>
          </p:cNvCxnSpPr>
          <p:nvPr/>
        </p:nvCxnSpPr>
        <p:spPr>
          <a:xfrm rot="16200000" flipV="1">
            <a:off x="5893603" y="3500438"/>
            <a:ext cx="28575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stCxn id="17" idx="0"/>
            <a:endCxn id="18" idx="2"/>
          </p:cNvCxnSpPr>
          <p:nvPr/>
        </p:nvCxnSpPr>
        <p:spPr>
          <a:xfrm rot="5400000" flipH="1" flipV="1">
            <a:off x="8036743" y="3107529"/>
            <a:ext cx="35719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0" y="5929330"/>
            <a:ext cx="9144000" cy="83099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Souvětí s jednou větou hlavní a nejméně jednou větou vedlejší  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  <a:latin typeface="Arial Black" pitchFamily="34" charset="0"/>
              </a:rPr>
              <a:t>= SOUVĚTÍ PODŘADNÉ</a:t>
            </a: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9" grpId="0" animBg="1"/>
      <p:bldP spid="12" grpId="0" animBg="1"/>
      <p:bldP spid="13" grpId="0" animBg="1"/>
      <p:bldP spid="14" grpId="0" build="allAtOnce" animBg="1"/>
      <p:bldP spid="8" grpId="0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0034" y="1000108"/>
            <a:ext cx="804419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Odliš větu hlavní a větu vedlejší, rozhodni, který z grafů </a:t>
            </a:r>
          </a:p>
          <a:p>
            <a:r>
              <a:rPr lang="cs-CZ" sz="20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odpovídá jednotlivým souvětím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14348" y="2143116"/>
            <a:ext cx="7932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Mikroskopem si můžeme zvětšit preparát, abychom viděli stavbu listu.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14348" y="2643182"/>
            <a:ext cx="76508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Jakmile zmáčkneme vypínač, rozsvítí se žárovka v lampičce na stole.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714348" y="3214686"/>
            <a:ext cx="5415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Budeme-li stříhat látku, použijeme ostré nůžky.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14348" y="4500570"/>
            <a:ext cx="7267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Abychom měli čisté zuby, měli bychom používat zubní kartáček.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14348" y="3786190"/>
            <a:ext cx="7192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/>
              <a:t>Umíte si představit, jak by vypadal den bez mobilního telefonu?</a:t>
            </a:r>
          </a:p>
        </p:txBody>
      </p:sp>
      <p:sp>
        <p:nvSpPr>
          <p:cNvPr id="8" name="Obdélník 7"/>
          <p:cNvSpPr/>
          <p:nvPr/>
        </p:nvSpPr>
        <p:spPr>
          <a:xfrm>
            <a:off x="2143108" y="5214950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9" name="Obdélník 8"/>
          <p:cNvSpPr/>
          <p:nvPr/>
        </p:nvSpPr>
        <p:spPr>
          <a:xfrm>
            <a:off x="3000364" y="6072206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 V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214942" y="6072206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 V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6286512" y="5214950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cxnSp>
        <p:nvCxnSpPr>
          <p:cNvPr id="13" name="Přímá spojovací šipka 12"/>
          <p:cNvCxnSpPr>
            <a:stCxn id="9" idx="0"/>
            <a:endCxn id="8" idx="2"/>
          </p:cNvCxnSpPr>
          <p:nvPr/>
        </p:nvCxnSpPr>
        <p:spPr>
          <a:xfrm rot="16200000" flipV="1">
            <a:off x="2678893" y="5429264"/>
            <a:ext cx="428628" cy="8572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>
            <a:stCxn id="10" idx="0"/>
            <a:endCxn id="11" idx="2"/>
          </p:cNvCxnSpPr>
          <p:nvPr/>
        </p:nvCxnSpPr>
        <p:spPr>
          <a:xfrm rot="5400000" flipH="1" flipV="1">
            <a:off x="5857884" y="5322107"/>
            <a:ext cx="428628" cy="107157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/>
      <p:bldP spid="4" grpId="0" build="allAtOnce"/>
      <p:bldP spid="5" grpId="0" build="allAtOnce"/>
      <p:bldP spid="6" grpId="0" build="allAtOnce"/>
      <p:bldP spid="7" grpId="0" build="allAtOnce"/>
      <p:bldP spid="8" grpId="0" build="allAtOnce" animBg="1"/>
      <p:bldP spid="9" grpId="0" build="allAtOnce" animBg="1"/>
      <p:bldP spid="10" grpId="0" build="allAtOnce" animBg="1"/>
      <p:bldP spid="11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1000108"/>
            <a:ext cx="8358635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 Black" pitchFamily="34" charset="0"/>
              </a:rPr>
              <a:t>DOPLŇ VĚTU VEDLEJŠÍ, ODLIŠ VĚTU HLAVNÍ A VEDLEJŠÍ</a:t>
            </a:r>
          </a:p>
          <a:p>
            <a:pPr algn="ctr"/>
            <a:r>
              <a:rPr lang="cs-CZ" sz="2000" dirty="0">
                <a:latin typeface="Arial Black" pitchFamily="34" charset="0"/>
              </a:rPr>
              <a:t> A PROVEĎ GRAFICKÝ ROZBOR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00034" y="1928802"/>
            <a:ext cx="815210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Nevím, kam  ______________________________________________ .</a:t>
            </a:r>
          </a:p>
          <a:p>
            <a:endParaRPr lang="cs-CZ" sz="1200" dirty="0"/>
          </a:p>
          <a:p>
            <a:r>
              <a:rPr lang="cs-CZ" dirty="0"/>
              <a:t>Když ______________________________________, vrátili jsme se hned domů.</a:t>
            </a:r>
          </a:p>
          <a:p>
            <a:endParaRPr lang="cs-CZ" sz="1200" dirty="0"/>
          </a:p>
          <a:p>
            <a:r>
              <a:rPr lang="cs-CZ" dirty="0"/>
              <a:t>Mraky, které ________________________________________,  se ztratily z oblohy.</a:t>
            </a:r>
          </a:p>
          <a:p>
            <a:endParaRPr lang="cs-CZ" sz="1200" dirty="0"/>
          </a:p>
          <a:p>
            <a:r>
              <a:rPr lang="cs-CZ" dirty="0"/>
              <a:t>Už jsi umyla nádobí, abychom _________________________________________ ?</a:t>
            </a:r>
          </a:p>
          <a:p>
            <a:endParaRPr lang="cs-CZ" sz="1200" dirty="0"/>
          </a:p>
          <a:p>
            <a:r>
              <a:rPr lang="cs-CZ" dirty="0"/>
              <a:t>Jakmile _____________________________________, půjdeme spát.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71538" y="32861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2500298" y="5072074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7" name="Obdélník 6"/>
          <p:cNvSpPr/>
          <p:nvPr/>
        </p:nvSpPr>
        <p:spPr>
          <a:xfrm>
            <a:off x="214282" y="5072074"/>
            <a:ext cx="571504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8" name="Obdélník 7"/>
          <p:cNvSpPr/>
          <p:nvPr/>
        </p:nvSpPr>
        <p:spPr>
          <a:xfrm>
            <a:off x="5715008" y="5000636"/>
            <a:ext cx="64294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9" name="Obdélník 8"/>
          <p:cNvSpPr/>
          <p:nvPr/>
        </p:nvSpPr>
        <p:spPr>
          <a:xfrm>
            <a:off x="6858016" y="5000636"/>
            <a:ext cx="714380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 H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857488" y="5929330"/>
            <a:ext cx="1643074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o kterém </a:t>
            </a:r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714876" y="5929330"/>
            <a:ext cx="1285884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  <a:cs typeface="Arial" pitchFamily="34" charset="0"/>
              </a:rPr>
              <a:t>Když </a:t>
            </a:r>
            <a:r>
              <a:rPr lang="cs-CZ" sz="2400" b="1" dirty="0">
                <a:solidFill>
                  <a:schemeClr val="tx1"/>
                </a:solidFill>
                <a:cs typeface="Arial" pitchFamily="34" charset="0"/>
              </a:rPr>
              <a:t>1</a:t>
            </a:r>
            <a:r>
              <a:rPr lang="cs-CZ" sz="20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714348" y="5929330"/>
            <a:ext cx="1500198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protože </a:t>
            </a:r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7500958" y="5929330"/>
            <a:ext cx="1357322" cy="42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abych </a:t>
            </a:r>
            <a:r>
              <a:rPr lang="cs-CZ" sz="2400" b="1" dirty="0">
                <a:solidFill>
                  <a:schemeClr val="tx1"/>
                </a:solidFill>
              </a:rPr>
              <a:t>2</a:t>
            </a:r>
            <a:r>
              <a:rPr lang="cs-CZ" sz="2000" b="1" dirty="0">
                <a:solidFill>
                  <a:schemeClr val="tx1"/>
                </a:solidFill>
              </a:rPr>
              <a:t>V</a:t>
            </a:r>
          </a:p>
        </p:txBody>
      </p:sp>
      <p:cxnSp>
        <p:nvCxnSpPr>
          <p:cNvPr id="15" name="Přímá spojovací šipka 14"/>
          <p:cNvCxnSpPr>
            <a:stCxn id="12" idx="0"/>
            <a:endCxn id="7" idx="2"/>
          </p:cNvCxnSpPr>
          <p:nvPr/>
        </p:nvCxnSpPr>
        <p:spPr>
          <a:xfrm rot="16200000" flipV="1">
            <a:off x="767927" y="5232809"/>
            <a:ext cx="428628" cy="9644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10" idx="0"/>
            <a:endCxn id="6" idx="2"/>
          </p:cNvCxnSpPr>
          <p:nvPr/>
        </p:nvCxnSpPr>
        <p:spPr>
          <a:xfrm rot="16200000" flipV="1">
            <a:off x="3036083" y="5286388"/>
            <a:ext cx="428628" cy="8572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>
            <a:stCxn id="11" idx="0"/>
            <a:endCxn id="8" idx="2"/>
          </p:cNvCxnSpPr>
          <p:nvPr/>
        </p:nvCxnSpPr>
        <p:spPr>
          <a:xfrm rot="5400000" flipH="1" flipV="1">
            <a:off x="5447115" y="5339967"/>
            <a:ext cx="500066" cy="6786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>
            <a:stCxn id="13" idx="0"/>
            <a:endCxn id="9" idx="2"/>
          </p:cNvCxnSpPr>
          <p:nvPr/>
        </p:nvCxnSpPr>
        <p:spPr>
          <a:xfrm rot="16200000" flipV="1">
            <a:off x="7447380" y="5197090"/>
            <a:ext cx="500066" cy="9644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285720" y="4357694"/>
            <a:ext cx="4975593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 Black" pitchFamily="34" charset="0"/>
              </a:rPr>
              <a:t>Vytvoř souvětí podle daných grafů</a:t>
            </a: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836</TotalTime>
  <Words>408</Words>
  <Application>Microsoft Office PowerPoint</Application>
  <PresentationFormat>Předvádění na obrazovce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 Black</vt:lpstr>
      <vt:lpstr>Calibri</vt:lpstr>
      <vt:lpstr>Constantia</vt:lpstr>
      <vt:lpstr>Wingdings 2</vt:lpstr>
      <vt:lpstr>Tok</vt:lpstr>
      <vt:lpstr>VĚTA - SOUVĚTÍ</vt:lpstr>
      <vt:lpstr>VĚTA HLAVNÍ – VĚTA VEDLEJŠÍ</vt:lpstr>
      <vt:lpstr>VĚTA HLAVNÍ – VĚTA VEDLEJŠÍ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TÉMA</dc:title>
  <dc:creator>hela</dc:creator>
  <cp:lastModifiedBy>Michal Jílek</cp:lastModifiedBy>
  <cp:revision>73</cp:revision>
  <dcterms:created xsi:type="dcterms:W3CDTF">2012-01-20T18:34:33Z</dcterms:created>
  <dcterms:modified xsi:type="dcterms:W3CDTF">2020-05-15T08:09:48Z</dcterms:modified>
</cp:coreProperties>
</file>