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59" r:id="rId6"/>
    <p:sldId id="263" r:id="rId7"/>
    <p:sldId id="261" r:id="rId8"/>
    <p:sldId id="264" r:id="rId9"/>
    <p:sldId id="262" r:id="rId1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78261" autoAdjust="0"/>
  </p:normalViewPr>
  <p:slideViewPr>
    <p:cSldViewPr>
      <p:cViewPr varScale="1">
        <p:scale>
          <a:sx n="71" d="100"/>
          <a:sy n="71" d="100"/>
        </p:scale>
        <p:origin x="-15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DD49A-5593-459F-B3E9-C6C0372326CF}" type="datetimeFigureOut">
              <a:rPr lang="cs-CZ" smtClean="0"/>
              <a:t>17.5.2020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FB410-7D57-49D7-80C5-F2050FFC41FE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Autor: </a:t>
            </a:r>
            <a:r>
              <a:rPr lang="cs-CZ" dirty="0" err="1" smtClean="0"/>
              <a:t>ProfessorX</a:t>
            </a:r>
            <a:r>
              <a:rPr lang="cs-CZ" dirty="0" smtClean="0"/>
              <a:t>. – Vlastní dílo. </a:t>
            </a:r>
            <a:r>
              <a:rPr lang="cs-CZ" dirty="0" err="1" smtClean="0"/>
              <a:t>Uploaded</a:t>
            </a:r>
            <a:r>
              <a:rPr lang="cs-CZ" dirty="0" smtClean="0"/>
              <a:t> by </a:t>
            </a:r>
            <a:r>
              <a:rPr lang="cs-CZ" dirty="0" err="1" smtClean="0"/>
              <a:t>ProfessorX</a:t>
            </a:r>
            <a:r>
              <a:rPr lang="cs-CZ" dirty="0" smtClean="0"/>
              <a:t>, Volné dílo, https://commons.wikimedia.org/w/index.php?curid=282227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FB410-7D57-49D7-80C5-F2050FFC41FE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Autor: fir0002flagstaffotos [</a:t>
            </a:r>
            <a:r>
              <a:rPr lang="cs-CZ" dirty="0" err="1" smtClean="0"/>
              <a:t>at</a:t>
            </a:r>
            <a:r>
              <a:rPr lang="cs-CZ" dirty="0" smtClean="0"/>
              <a:t>] </a:t>
            </a:r>
            <a:r>
              <a:rPr lang="cs-CZ" dirty="0" err="1" smtClean="0"/>
              <a:t>gmail.comCanon</a:t>
            </a:r>
            <a:r>
              <a:rPr lang="cs-CZ" dirty="0" smtClean="0"/>
              <a:t> 20D + </a:t>
            </a:r>
            <a:r>
              <a:rPr lang="cs-CZ" dirty="0" err="1" smtClean="0"/>
              <a:t>Tamron</a:t>
            </a:r>
            <a:r>
              <a:rPr lang="cs-CZ" dirty="0" smtClean="0"/>
              <a:t> 28-75mm f/2.8 – Vlastní dílo, GFDL 1.2, https://commons.wikimedia.org/w/index.php?curid=873828</a:t>
            </a:r>
          </a:p>
          <a:p>
            <a:r>
              <a:rPr lang="cs-CZ" dirty="0" smtClean="0"/>
              <a:t>Autor: </a:t>
            </a:r>
            <a:r>
              <a:rPr lang="cs-CZ" dirty="0" err="1" smtClean="0"/>
              <a:t>Rennett</a:t>
            </a:r>
            <a:r>
              <a:rPr lang="cs-CZ" dirty="0" smtClean="0"/>
              <a:t> </a:t>
            </a:r>
            <a:r>
              <a:rPr lang="cs-CZ" dirty="0" err="1" smtClean="0"/>
              <a:t>Stowe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USA – Koala </a:t>
            </a:r>
            <a:r>
              <a:rPr lang="cs-CZ" dirty="0" err="1" smtClean="0"/>
              <a:t>Eating</a:t>
            </a:r>
            <a:r>
              <a:rPr lang="cs-CZ" dirty="0" smtClean="0"/>
              <a:t>, CC BY 2.0, https://commons.wikimedia.org/w/index.php?curid=26302229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FB410-7D57-49D7-80C5-F2050FFC41FE}" type="slidenum">
              <a:rPr lang="cs-CZ" smtClean="0"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FB410-7D57-49D7-80C5-F2050FFC41FE}" type="slidenum">
              <a:rPr lang="cs-CZ" smtClean="0"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Autor</a:t>
            </a:r>
            <a:r>
              <a:rPr lang="en-US" dirty="0" smtClean="0"/>
              <a:t>: Photo taken (in March 2005) and submitted by Walter </a:t>
            </a:r>
            <a:r>
              <a:rPr lang="en-US" dirty="0" err="1" smtClean="0"/>
              <a:t>Voigts</a:t>
            </a:r>
            <a:r>
              <a:rPr lang="en-US" dirty="0" smtClean="0"/>
              <a:t>. – </a:t>
            </a:r>
            <a:r>
              <a:rPr lang="en-US" dirty="0" err="1" smtClean="0"/>
              <a:t>Vlastní</a:t>
            </a:r>
            <a:r>
              <a:rPr lang="en-US" dirty="0" smtClean="0"/>
              <a:t> </a:t>
            </a:r>
            <a:r>
              <a:rPr lang="en-US" dirty="0" err="1" smtClean="0"/>
              <a:t>dílo</a:t>
            </a:r>
            <a:r>
              <a:rPr lang="en-US" dirty="0" smtClean="0"/>
              <a:t>, CC BY-SA 3.0, https://commons.wikimedia.org/w/index.php?curid=131278</a:t>
            </a:r>
            <a:endParaRPr lang="cs-CZ" dirty="0" smtClean="0"/>
          </a:p>
          <a:p>
            <a:r>
              <a:rPr lang="cs-CZ" dirty="0" smtClean="0"/>
              <a:t>Autor: Vytvoření tohoto dokumentu podpořila </a:t>
            </a:r>
            <a:r>
              <a:rPr lang="cs-CZ" dirty="0" err="1" smtClean="0"/>
              <a:t>Wikimedia</a:t>
            </a:r>
            <a:r>
              <a:rPr lang="cs-CZ" dirty="0" smtClean="0"/>
              <a:t> </a:t>
            </a:r>
            <a:r>
              <a:rPr lang="cs-CZ" dirty="0" err="1" smtClean="0"/>
              <a:t>CH</a:t>
            </a:r>
            <a:r>
              <a:rPr lang="cs-CZ" dirty="0" smtClean="0"/>
              <a:t>.Pro všechny příslušné soubory, vizte, prosím, kategorii </a:t>
            </a:r>
            <a:r>
              <a:rPr lang="cs-CZ" dirty="0" err="1" smtClean="0"/>
              <a:t>Supported</a:t>
            </a:r>
            <a:r>
              <a:rPr lang="cs-CZ" dirty="0" smtClean="0"/>
              <a:t> by </a:t>
            </a:r>
            <a:r>
              <a:rPr lang="cs-CZ" dirty="0" err="1" smtClean="0"/>
              <a:t>Wikimedia</a:t>
            </a:r>
            <a:r>
              <a:rPr lang="cs-CZ" dirty="0" smtClean="0"/>
              <a:t> CH. – Vlastní dílo, GFDL 1.2, https://commons.wikimedia.org/w/index.php?curid=16118404</a:t>
            </a:r>
          </a:p>
          <a:p>
            <a:r>
              <a:rPr lang="en-US" dirty="0" err="1" smtClean="0"/>
              <a:t>Autor</a:t>
            </a:r>
            <a:r>
              <a:rPr lang="en-US" dirty="0" smtClean="0"/>
              <a:t>: Graham from London, UK – 2003_06_06_08a, CC BY-SA 2.0, https://commons.wikimedia.org/w/index.php?curid=4043282</a:t>
            </a:r>
            <a:endParaRPr lang="cs-CZ" dirty="0" smtClean="0"/>
          </a:p>
          <a:p>
            <a:r>
              <a:rPr lang="cs-CZ" dirty="0" smtClean="0"/>
              <a:t>CC BY-SA 3.0, https://commons.wikimedia.org/w/index.php?curid=448678</a:t>
            </a:r>
          </a:p>
          <a:p>
            <a:r>
              <a:rPr lang="cs-CZ" dirty="0" smtClean="0"/>
              <a:t>Autor: © Hans </a:t>
            </a:r>
            <a:r>
              <a:rPr lang="cs-CZ" dirty="0" err="1" smtClean="0"/>
              <a:t>Hillewaert</a:t>
            </a:r>
            <a:r>
              <a:rPr lang="cs-CZ" dirty="0" smtClean="0"/>
              <a:t>, CC BY-SA 4.0, https://commons.wikimedia.org/w/index.php?curid=2420684</a:t>
            </a:r>
          </a:p>
          <a:p>
            <a:r>
              <a:rPr lang="en-US" dirty="0" err="1" smtClean="0"/>
              <a:t>Autor</a:t>
            </a:r>
            <a:r>
              <a:rPr lang="en-US" dirty="0" smtClean="0"/>
              <a:t>: Ferdinand Reus from Arnhem, Holland – Two old ones, CC BY-SA 2.0, https://commons.wikimedia.org/w/index.php?curid=2615710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FB410-7D57-49D7-80C5-F2050FFC41FE}" type="slidenum">
              <a:rPr lang="cs-CZ" smtClean="0"/>
              <a:t>5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5A7E-DCEF-4EBF-BA2A-881B9E73FEEE}" type="datetimeFigureOut">
              <a:rPr lang="cs-CZ" smtClean="0"/>
              <a:t>17.5.2020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4314-8643-426A-B428-A9D9210814B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5A7E-DCEF-4EBF-BA2A-881B9E73FEEE}" type="datetimeFigureOut">
              <a:rPr lang="cs-CZ" smtClean="0"/>
              <a:t>17.5.2020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4314-8643-426A-B428-A9D9210814B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5A7E-DCEF-4EBF-BA2A-881B9E73FEEE}" type="datetimeFigureOut">
              <a:rPr lang="cs-CZ" smtClean="0"/>
              <a:t>17.5.2020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4314-8643-426A-B428-A9D9210814B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5A7E-DCEF-4EBF-BA2A-881B9E73FEEE}" type="datetimeFigureOut">
              <a:rPr lang="cs-CZ" smtClean="0"/>
              <a:t>17.5.2020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4314-8643-426A-B428-A9D9210814B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5A7E-DCEF-4EBF-BA2A-881B9E73FEEE}" type="datetimeFigureOut">
              <a:rPr lang="cs-CZ" smtClean="0"/>
              <a:t>17.5.2020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4314-8643-426A-B428-A9D9210814B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5A7E-DCEF-4EBF-BA2A-881B9E73FEEE}" type="datetimeFigureOut">
              <a:rPr lang="cs-CZ" smtClean="0"/>
              <a:t>17.5.2020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4314-8643-426A-B428-A9D9210814B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5A7E-DCEF-4EBF-BA2A-881B9E73FEEE}" type="datetimeFigureOut">
              <a:rPr lang="cs-CZ" smtClean="0"/>
              <a:t>17.5.2020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4314-8643-426A-B428-A9D9210814B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5A7E-DCEF-4EBF-BA2A-881B9E73FEEE}" type="datetimeFigureOut">
              <a:rPr lang="cs-CZ" smtClean="0"/>
              <a:t>17.5.2020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4314-8643-426A-B428-A9D9210814B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5A7E-DCEF-4EBF-BA2A-881B9E73FEEE}" type="datetimeFigureOut">
              <a:rPr lang="cs-CZ" smtClean="0"/>
              <a:t>17.5.2020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4314-8643-426A-B428-A9D9210814B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5A7E-DCEF-4EBF-BA2A-881B9E73FEEE}" type="datetimeFigureOut">
              <a:rPr lang="cs-CZ" smtClean="0"/>
              <a:t>17.5.2020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4314-8643-426A-B428-A9D9210814B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5A7E-DCEF-4EBF-BA2A-881B9E73FEEE}" type="datetimeFigureOut">
              <a:rPr lang="cs-CZ" smtClean="0"/>
              <a:t>17.5.2020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4314-8643-426A-B428-A9D9210814B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D5A7E-DCEF-4EBF-BA2A-881B9E73FEEE}" type="datetimeFigureOut">
              <a:rPr lang="cs-CZ" smtClean="0"/>
              <a:t>17.5.2020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B4314-8643-426A-B428-A9D9210814B1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8750" t="11666" r="19271" b="14166"/>
          <a:stretch>
            <a:fillRect/>
          </a:stretch>
        </p:blipFill>
        <p:spPr bwMode="auto">
          <a:xfrm>
            <a:off x="-72241" y="-34819"/>
            <a:ext cx="9216241" cy="689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1470025"/>
          </a:xfrm>
        </p:spPr>
        <p:txBody>
          <a:bodyPr>
            <a:normAutofit/>
          </a:bodyPr>
          <a:lstStyle/>
          <a:p>
            <a:r>
              <a:rPr lang="cs-CZ" sz="8000" b="1" dirty="0" smtClean="0">
                <a:solidFill>
                  <a:srgbClr val="FFC000"/>
                </a:solidFill>
              </a:rPr>
              <a:t>Savana</a:t>
            </a:r>
            <a:endParaRPr lang="cs-CZ" sz="80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avany | Moje toulky přírodou :-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02" y="1142984"/>
            <a:ext cx="507209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282" y="357166"/>
            <a:ext cx="4500594" cy="5929354"/>
          </a:xfrm>
        </p:spPr>
        <p:txBody>
          <a:bodyPr>
            <a:normAutofit/>
          </a:bodyPr>
          <a:lstStyle/>
          <a:p>
            <a:r>
              <a:rPr lang="cs-CZ" sz="2400" dirty="0"/>
              <a:t>Savana je přírodní krajina, kterou můžete najít v </a:t>
            </a:r>
            <a:r>
              <a:rPr lang="cs-CZ" sz="2400" b="1" dirty="0">
                <a:solidFill>
                  <a:srgbClr val="FFC000"/>
                </a:solidFill>
              </a:rPr>
              <a:t>Africe</a:t>
            </a:r>
            <a:r>
              <a:rPr lang="cs-CZ" sz="2400" dirty="0"/>
              <a:t>, v 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Jižní Americe </a:t>
            </a:r>
            <a:r>
              <a:rPr lang="cs-CZ" sz="2400" dirty="0"/>
              <a:t>a v </a:t>
            </a:r>
            <a:r>
              <a:rPr lang="cs-CZ" sz="2400" b="1" dirty="0">
                <a:solidFill>
                  <a:srgbClr val="00B050"/>
                </a:solidFill>
              </a:rPr>
              <a:t>Austrálii</a:t>
            </a:r>
            <a:r>
              <a:rPr lang="cs-CZ" sz="2400" dirty="0"/>
              <a:t>. Obvykle má charakter travou porostlé oblasti s řídce roztroušenými stromy. Pro </a:t>
            </a:r>
            <a:r>
              <a:rPr lang="cs-CZ" sz="2400" b="1" dirty="0"/>
              <a:t>Afriku</a:t>
            </a:r>
            <a:r>
              <a:rPr lang="cs-CZ" sz="2400" dirty="0"/>
              <a:t> je typický strom </a:t>
            </a:r>
            <a:r>
              <a:rPr lang="cs-CZ" sz="2400" b="1" dirty="0"/>
              <a:t>baobab</a:t>
            </a:r>
            <a:r>
              <a:rPr lang="cs-CZ" sz="2400" dirty="0"/>
              <a:t>, pro </a:t>
            </a:r>
            <a:r>
              <a:rPr lang="cs-CZ" sz="2400" b="1" i="1" dirty="0"/>
              <a:t>Austrálii</a:t>
            </a:r>
            <a:r>
              <a:rPr lang="cs-CZ" sz="2400" dirty="0"/>
              <a:t> zase </a:t>
            </a:r>
            <a:r>
              <a:rPr lang="cs-CZ" sz="2400" b="1" i="1" dirty="0"/>
              <a:t>blahovičník</a:t>
            </a:r>
            <a:r>
              <a:rPr lang="cs-CZ" sz="2400" dirty="0"/>
              <a:t>. Akácie pak rostou jak v Africe, tak v Austrálii.</a:t>
            </a:r>
          </a:p>
          <a:p>
            <a:r>
              <a:rPr lang="cs-CZ" sz="2400" dirty="0"/>
              <a:t>Savany leží v </a:t>
            </a:r>
            <a:r>
              <a:rPr lang="cs-CZ" sz="2400" b="1" dirty="0"/>
              <a:t>tropickém střídavě vlhkém pásu</a:t>
            </a:r>
            <a:r>
              <a:rPr lang="cs-CZ" sz="2400" dirty="0"/>
              <a:t>, a jak už jeho název napovídá, střídají se zde dvě roční období – </a:t>
            </a:r>
            <a:r>
              <a:rPr lang="cs-CZ" sz="2400" b="1" dirty="0" err="1" smtClean="0"/>
              <a:t>období</a:t>
            </a:r>
            <a:r>
              <a:rPr lang="cs-CZ" sz="2400" b="1" dirty="0" smtClean="0"/>
              <a:t> </a:t>
            </a:r>
            <a:r>
              <a:rPr lang="cs-CZ" sz="2400" b="1" dirty="0"/>
              <a:t>sucha a období dešťů</a:t>
            </a:r>
            <a:r>
              <a:rPr lang="cs-CZ" sz="2400" dirty="0"/>
              <a:t>.</a:t>
            </a:r>
          </a:p>
          <a:p>
            <a:endParaRPr lang="cs-CZ" sz="2400" dirty="0"/>
          </a:p>
        </p:txBody>
      </p:sp>
      <p:cxnSp>
        <p:nvCxnSpPr>
          <p:cNvPr id="6" name="Přímá spojovací šipka 5"/>
          <p:cNvCxnSpPr/>
          <p:nvPr/>
        </p:nvCxnSpPr>
        <p:spPr>
          <a:xfrm>
            <a:off x="4286248" y="1000108"/>
            <a:ext cx="2500330" cy="2428892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>
            <a:off x="2071670" y="1428736"/>
            <a:ext cx="3571900" cy="2286016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4143372" y="1357298"/>
            <a:ext cx="4214842" cy="242889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57686" y="274638"/>
            <a:ext cx="4329114" cy="1725602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00B050"/>
                </a:solidFill>
              </a:rPr>
              <a:t>Doplň, </a:t>
            </a:r>
            <a:r>
              <a:rPr lang="cs-CZ" sz="3200" b="1" u="sng" dirty="0" smtClean="0">
                <a:solidFill>
                  <a:srgbClr val="00B050"/>
                </a:solidFill>
              </a:rPr>
              <a:t>na kterém světadílu</a:t>
            </a:r>
            <a:r>
              <a:rPr lang="cs-CZ" sz="3200" b="1" dirty="0" smtClean="0">
                <a:solidFill>
                  <a:srgbClr val="00B050"/>
                </a:solidFill>
              </a:rPr>
              <a:t> byly obrázky vyfoceny a </a:t>
            </a:r>
            <a:r>
              <a:rPr lang="cs-CZ" sz="3200" b="1" u="sng" dirty="0" smtClean="0">
                <a:solidFill>
                  <a:srgbClr val="00B050"/>
                </a:solidFill>
              </a:rPr>
              <a:t>jaký strom </a:t>
            </a:r>
            <a:r>
              <a:rPr lang="cs-CZ" sz="3200" b="1" dirty="0" smtClean="0">
                <a:solidFill>
                  <a:srgbClr val="00B050"/>
                </a:solidFill>
              </a:rPr>
              <a:t>koala požírá?</a:t>
            </a:r>
            <a:endParaRPr lang="cs-CZ" sz="3200" b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1771" t="11666" r="31771" b="5000"/>
          <a:stretch>
            <a:fillRect/>
          </a:stretch>
        </p:blipFill>
        <p:spPr bwMode="auto">
          <a:xfrm>
            <a:off x="285720" y="642918"/>
            <a:ext cx="4050535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2396" t="12500" r="23437" b="15000"/>
          <a:stretch>
            <a:fillRect/>
          </a:stretch>
        </p:blipFill>
        <p:spPr bwMode="auto">
          <a:xfrm>
            <a:off x="3929058" y="2285992"/>
            <a:ext cx="418446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500562" y="5929330"/>
            <a:ext cx="4329114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Světadíl: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Strom:</a:t>
            </a:r>
            <a:endParaRPr kumimoji="0" lang="cs-CZ" sz="32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7"/>
          <p:cNvSpPr txBox="1">
            <a:spLocks/>
          </p:cNvSpPr>
          <p:nvPr/>
        </p:nvSpPr>
        <p:spPr>
          <a:xfrm>
            <a:off x="785786" y="857232"/>
            <a:ext cx="800105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 následující snímek</a:t>
            </a:r>
            <a:r>
              <a:rPr kumimoji="0" lang="cs-CZ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č. 5 </a:t>
            </a:r>
            <a:r>
              <a:rPr lang="cs-CZ" sz="3600" b="1" dirty="0" smtClean="0"/>
              <a:t>doplň</a:t>
            </a: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název světadílu</a:t>
            </a:r>
            <a:r>
              <a:rPr kumimoji="0" lang="cs-CZ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doplň k fotkám </a:t>
            </a: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názvy</a:t>
            </a:r>
            <a:r>
              <a:rPr kumimoji="0" lang="cs-CZ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zvířat.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3600" b="1" dirty="0" smtClean="0"/>
              <a:t>Totéž udělej se snímkem č. 6.</a:t>
            </a:r>
            <a:endParaRPr kumimoji="0" lang="cs-CZ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/>
          <a:lstStyle/>
          <a:p>
            <a:r>
              <a:rPr lang="cs-CZ" b="1" dirty="0" smtClean="0">
                <a:solidFill>
                  <a:srgbClr val="FFC000"/>
                </a:solidFill>
              </a:rPr>
              <a:t>A na kterém světadílu jsme teď?</a:t>
            </a:r>
            <a:endParaRPr lang="cs-CZ" b="1" dirty="0">
              <a:solidFill>
                <a:srgbClr val="FFC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1770" t="12500" r="32292" b="15833"/>
          <a:stretch>
            <a:fillRect/>
          </a:stretch>
        </p:blipFill>
        <p:spPr bwMode="auto">
          <a:xfrm>
            <a:off x="5643570" y="928670"/>
            <a:ext cx="2786082" cy="347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 l="14583" t="12500" r="16667" b="15000"/>
          <a:stretch>
            <a:fillRect/>
          </a:stretch>
        </p:blipFill>
        <p:spPr bwMode="auto">
          <a:xfrm>
            <a:off x="785786" y="4315448"/>
            <a:ext cx="3857652" cy="254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 l="19271" t="12500" r="19791" b="15000"/>
          <a:stretch>
            <a:fillRect/>
          </a:stretch>
        </p:blipFill>
        <p:spPr bwMode="auto">
          <a:xfrm>
            <a:off x="357158" y="857232"/>
            <a:ext cx="3714744" cy="276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Nadpis 1"/>
          <p:cNvSpPr txBox="1">
            <a:spLocks/>
          </p:cNvSpPr>
          <p:nvPr/>
        </p:nvSpPr>
        <p:spPr>
          <a:xfrm>
            <a:off x="357158" y="3786190"/>
            <a:ext cx="3757610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Zvíře: ???</a:t>
            </a: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5572132" y="4572008"/>
            <a:ext cx="3757610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Zvíře: ???</a:t>
            </a: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4786314" y="6143644"/>
            <a:ext cx="3757610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Zvíře: ???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15016"/>
            <a:ext cx="3757610" cy="511156"/>
          </a:xfrm>
        </p:spPr>
        <p:txBody>
          <a:bodyPr>
            <a:noAutofit/>
          </a:bodyPr>
          <a:lstStyle/>
          <a:p>
            <a:pPr algn="l"/>
            <a:r>
              <a:rPr lang="cs-CZ" sz="2800" b="1" dirty="0" smtClean="0"/>
              <a:t>Strom a zvíře: ???</a:t>
            </a:r>
            <a:endParaRPr lang="cs-CZ" sz="2800" b="1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 l="15104" t="12500" r="16145" b="15000"/>
          <a:stretch>
            <a:fillRect/>
          </a:stretch>
        </p:blipFill>
        <p:spPr bwMode="auto">
          <a:xfrm>
            <a:off x="3000364" y="3891700"/>
            <a:ext cx="4500594" cy="296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8750" t="12500" r="19791" b="15000"/>
          <a:stretch>
            <a:fillRect/>
          </a:stretch>
        </p:blipFill>
        <p:spPr bwMode="auto">
          <a:xfrm>
            <a:off x="285720" y="285728"/>
            <a:ext cx="3929090" cy="289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786314" y="3071810"/>
            <a:ext cx="3757610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Zvíře: ???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l="15104" t="12500" r="16667" b="15000"/>
          <a:stretch>
            <a:fillRect/>
          </a:stretch>
        </p:blipFill>
        <p:spPr bwMode="auto">
          <a:xfrm>
            <a:off x="4714876" y="357166"/>
            <a:ext cx="4000528" cy="265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285720" y="3286124"/>
            <a:ext cx="3757610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Zvíře: ???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/>
          </a:bodyPr>
          <a:lstStyle/>
          <a:p>
            <a:r>
              <a:rPr lang="cs-CZ" sz="2000" dirty="0"/>
              <a:t>Zvířata savan jsou ta, která se v zoologických zahradách nedají přehlédnout a bývají jejich chloubou. Většina z nich ale také patří mezi ohrožená zvířata, a tak jsou dnes přísně chráněné v národních parcích. Vidět je můžete, když vyrazíte na safari. </a:t>
            </a:r>
            <a:endParaRPr lang="cs-CZ" sz="2000" dirty="0" smtClean="0"/>
          </a:p>
          <a:p>
            <a:r>
              <a:rPr lang="cs-CZ" sz="2000" dirty="0" smtClean="0"/>
              <a:t>V</a:t>
            </a:r>
            <a:r>
              <a:rPr lang="cs-CZ" sz="2000" dirty="0"/>
              <a:t> nabídce cestovních kanceláří jsou zájezdy do africké </a:t>
            </a:r>
            <a:r>
              <a:rPr lang="cs-CZ" sz="2000" dirty="0" err="1"/>
              <a:t>Botwany</a:t>
            </a:r>
            <a:r>
              <a:rPr lang="cs-CZ" sz="2000" dirty="0"/>
              <a:t>, Keni, Tanzanie, Zambie nebo Jihoafrické republiky. A kdy tam vyrazit?? Abyste viděli co nejvíce zvířat, doporučuje se spíše konec období sucha. Savana je sice vysušená, ale zvířata se stahují k posledním zdrojům vody a je tak pravděpodobnější, že uvidíte celou </a:t>
            </a:r>
            <a:r>
              <a:rPr lang="cs-CZ" sz="2000" b="1" i="1" dirty="0"/>
              <a:t>velkou pětku</a:t>
            </a:r>
            <a:r>
              <a:rPr lang="cs-CZ" sz="2000" dirty="0"/>
              <a:t> – lvy, levharty, slony, buvoly a nosorožce. A co se doporučuje s sebou? Kromě </a:t>
            </a:r>
            <a:r>
              <a:rPr lang="cs-CZ" sz="2000" dirty="0" err="1"/>
              <a:t>foťáku</a:t>
            </a:r>
            <a:r>
              <a:rPr lang="cs-CZ" sz="2000" dirty="0"/>
              <a:t>, kamery a nenápadného oblečení v přírodních barvách také </a:t>
            </a:r>
            <a:r>
              <a:rPr lang="cs-CZ" sz="2000" b="1" u="sng" dirty="0"/>
              <a:t>polštářek.</a:t>
            </a:r>
            <a:r>
              <a:rPr lang="cs-CZ" sz="2000" dirty="0"/>
              <a:t> </a:t>
            </a:r>
            <a:r>
              <a:rPr lang="cs-CZ" sz="2400" b="1" dirty="0"/>
              <a:t>Napadá vás proč</a:t>
            </a:r>
            <a:r>
              <a:rPr lang="cs-CZ" sz="2400" b="1" dirty="0" smtClean="0"/>
              <a:t>??? </a:t>
            </a:r>
            <a:r>
              <a:rPr lang="cs-CZ" sz="2400" b="1" dirty="0" smtClean="0">
                <a:sym typeface="Wingdings" pitchFamily="2" charset="2"/>
              </a:rPr>
              <a:t></a:t>
            </a:r>
          </a:p>
          <a:p>
            <a:endParaRPr lang="cs-CZ" sz="2400" b="1" dirty="0">
              <a:sym typeface="Wingdings" pitchFamily="2" charset="2"/>
            </a:endParaRPr>
          </a:p>
          <a:p>
            <a:endParaRPr lang="cs-CZ" sz="2000" b="1" dirty="0"/>
          </a:p>
          <a:p>
            <a:endParaRPr lang="cs-CZ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6076" t="30031" r="3993" b="32469"/>
          <a:stretch>
            <a:fillRect/>
          </a:stretch>
        </p:blipFill>
        <p:spPr bwMode="auto">
          <a:xfrm>
            <a:off x="3929058" y="3964761"/>
            <a:ext cx="4929222" cy="289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obsah 7"/>
          <p:cNvSpPr txBox="1">
            <a:spLocks/>
          </p:cNvSpPr>
          <p:nvPr/>
        </p:nvSpPr>
        <p:spPr>
          <a:xfrm>
            <a:off x="357158" y="4500570"/>
            <a:ext cx="3429024" cy="2097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3200" b="1" dirty="0" smtClean="0">
                <a:solidFill>
                  <a:srgbClr val="00B050"/>
                </a:solidFill>
              </a:rPr>
              <a:t>Doplň, k čemu ti bude polštářek.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cs-CZ" sz="2000" i="1" dirty="0"/>
              <a:t>(</a:t>
            </a:r>
            <a:r>
              <a:rPr kumimoji="0" lang="cs-CZ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např.</a:t>
            </a:r>
            <a:r>
              <a:rPr kumimoji="0" lang="cs-CZ" sz="20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na odhánění much)</a:t>
            </a:r>
            <a:endParaRPr kumimoji="0" lang="cs-CZ" sz="20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 obřích Viktoriiných vodopádů je slabý potůček. Může za to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42919"/>
            <a:ext cx="4824526" cy="3214710"/>
          </a:xfrm>
          <a:prstGeom prst="rect">
            <a:avLst/>
          </a:prstGeom>
          <a:noFill/>
        </p:spPr>
      </p:pic>
      <p:sp>
        <p:nvSpPr>
          <p:cNvPr id="5124" name="AutoShape 4" descr="Viktoriiny vodopády z mapy nemizí - Ekolist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 l="57292" t="15000" r="5729" b="43333"/>
          <a:stretch>
            <a:fillRect/>
          </a:stretch>
        </p:blipFill>
        <p:spPr bwMode="auto">
          <a:xfrm>
            <a:off x="4071902" y="3286100"/>
            <a:ext cx="507209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1071538" y="1"/>
            <a:ext cx="7772400" cy="1142984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Pro chytré hlavy: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4929190" y="1000108"/>
            <a:ext cx="3929090" cy="207170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cs-CZ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Díváš se na Viktoriiny vodopády na africké řece Zambezi. Jak se tak mohou změnit? Jednou voda, pak zase ne… Co za tím stojí?</a:t>
            </a:r>
            <a:endParaRPr lang="cs-CZ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Podnadpis 5"/>
          <p:cNvSpPr txBox="1">
            <a:spLocks/>
          </p:cNvSpPr>
          <p:nvPr/>
        </p:nvSpPr>
        <p:spPr>
          <a:xfrm>
            <a:off x="142844" y="4143380"/>
            <a:ext cx="3929090" cy="2071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Tvá odpověď: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 teď poslední úkol. Napiš jména zvířat tzv. velké pětky.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319</Words>
  <Application>Microsoft Office PowerPoint</Application>
  <PresentationFormat>Předvádění na obrazovce (4:3)</PresentationFormat>
  <Paragraphs>37</Paragraphs>
  <Slides>9</Slides>
  <Notes>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Motiv sady Office</vt:lpstr>
      <vt:lpstr>Savana</vt:lpstr>
      <vt:lpstr>Snímek 2</vt:lpstr>
      <vt:lpstr>Doplň, na kterém světadílu byly obrázky vyfoceny a jaký strom koala požírá?</vt:lpstr>
      <vt:lpstr>Snímek 4</vt:lpstr>
      <vt:lpstr>A na kterém světadílu jsme teď?</vt:lpstr>
      <vt:lpstr>Strom a zvíře: ???</vt:lpstr>
      <vt:lpstr>Snímek 7</vt:lpstr>
      <vt:lpstr>Pro chytré hlavy:</vt:lpstr>
      <vt:lpstr>A teď poslední úkol. Napiš jména zvířat tzv. velké pětky.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Savana</dc:title>
  <dc:creator>Windows User</dc:creator>
  <cp:lastModifiedBy>Windows User</cp:lastModifiedBy>
  <cp:revision>5</cp:revision>
  <dcterms:created xsi:type="dcterms:W3CDTF">2020-05-17T17:05:42Z</dcterms:created>
  <dcterms:modified xsi:type="dcterms:W3CDTF">2020-05-17T17:49:31Z</dcterms:modified>
</cp:coreProperties>
</file>