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1" r:id="rId3"/>
    <p:sldId id="262" r:id="rId4"/>
    <p:sldId id="294" r:id="rId5"/>
    <p:sldId id="269" r:id="rId6"/>
    <p:sldId id="27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000000"/>
    <a:srgbClr val="009900"/>
    <a:srgbClr val="333333"/>
    <a:srgbClr val="808080"/>
    <a:srgbClr val="5F5F5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11" autoAdjust="0"/>
    <p:restoredTop sz="90929"/>
  </p:normalViewPr>
  <p:slideViewPr>
    <p:cSldViewPr>
      <p:cViewPr varScale="1">
        <p:scale>
          <a:sx n="88" d="100"/>
          <a:sy n="88" d="100"/>
        </p:scale>
        <p:origin x="151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BADFBA-14D5-4461-9782-39B832F8AD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58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990600"/>
            <a:ext cx="6096000" cy="1879600"/>
          </a:xfrm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82750" y="4076700"/>
            <a:ext cx="5861050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24DDE56-3D7F-48BA-91FA-422B0D941CCB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D52FB3F-9D76-42B5-98BE-B674B6F864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513B49-287F-450C-83B6-8591BC6030B2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1B0DB-BA03-46BF-B7B8-B1F904306C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4600" y="533400"/>
            <a:ext cx="1752600" cy="55626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5105400" cy="55626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87AD12-30F5-4C2F-A9FC-303C0831A954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272AA-0787-4863-818A-9C05920CE6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6A6945-C852-4CB3-AB15-02CC100426B0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E0C37-79F7-4A86-8432-8015760E95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025544-C2F0-40E9-941D-2ADBF9C93CD7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0B9B6-9696-4490-AFC0-9C8E942568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66800" y="2514600"/>
            <a:ext cx="3429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429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87C7A3-CD8E-4AA8-BC7A-7F1EB93D64B5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ECCBE-E8B8-4A2D-AEF6-8F6D950D56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A21649-7937-4DB0-8835-19DCC64BFA1D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FE207-A99B-45C7-8EE4-8EC9348371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4B65E1-9231-44E3-A735-A473015313AA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6DDF4-C87B-4C4A-8BD3-8DBDBB07CD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90F575-738E-4C59-AE35-DF8ECD603278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CD0BF-8BD5-49AF-86BF-AC74F5404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92A1BA-5236-4DCF-967F-F71A1859D73B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3B31E-D47A-4123-8CB0-DC2A70E683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EACB3F-5A82-40B6-994B-0F43A41CA2F7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EA77B-B2EE-4A8C-B431-DE73CD5B63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533400"/>
            <a:ext cx="701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514600"/>
            <a:ext cx="7010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172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60E26FE-D842-4F35-B815-D202E638E268}" type="datetime1">
              <a:rPr lang="en-US"/>
              <a:pPr/>
              <a:t>5/15/2020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1722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1722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88652B1-839B-4593-88B7-B2EF175407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4" name="FormatShape" descr="\\Catalpa\standdsk\Mirrors\Ofc97Adm\Clipart\Photos\SPORTS\SKIING.JPG" hidden="1"/>
          <p:cNvSpPr>
            <a:spLocks noChangeArrowheads="1"/>
          </p:cNvSpPr>
          <p:nvPr/>
        </p:nvSpPr>
        <p:spPr bwMode="auto">
          <a:xfrm>
            <a:off x="-1276350" y="1701800"/>
            <a:ext cx="10668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04" y="2214554"/>
            <a:ext cx="6384772" cy="1012836"/>
          </a:xfrm>
        </p:spPr>
        <p:txBody>
          <a:bodyPr/>
          <a:lstStyle/>
          <a:p>
            <a:r>
              <a:rPr lang="cs-CZ" sz="6000" b="1" i="1" u="sng" dirty="0" smtClean="0">
                <a:latin typeface="Comic Sans MS" pitchFamily="66" charset="0"/>
              </a:rPr>
              <a:t>Světelné jevy I.</a:t>
            </a:r>
            <a:endParaRPr lang="en-US" sz="6000" b="1" i="1" u="sng" dirty="0">
              <a:latin typeface="Comic Sans MS" pitchFamily="66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28662" y="4000504"/>
            <a:ext cx="2786082" cy="928694"/>
          </a:xfrm>
        </p:spPr>
        <p:txBody>
          <a:bodyPr/>
          <a:lstStyle/>
          <a:p>
            <a:r>
              <a:rPr lang="cs-CZ" sz="4800" b="1" i="1" dirty="0" smtClean="0">
                <a:latin typeface="Comic Sans MS" pitchFamily="66" charset="0"/>
              </a:rPr>
              <a:t>Optika</a:t>
            </a:r>
            <a:endParaRPr lang="en-US" sz="4800" b="1" i="1" dirty="0">
              <a:latin typeface="Comic Sans MS" pitchFamily="66" charset="0"/>
            </a:endParaRPr>
          </a:p>
        </p:txBody>
      </p:sp>
      <p:pic>
        <p:nvPicPr>
          <p:cNvPr id="38914" name="Picture 2" descr="Výsledek obrázku pro sv&amp;ecaron;t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3714752"/>
            <a:ext cx="4143404" cy="2668199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</p:pic>
      <p:pic>
        <p:nvPicPr>
          <p:cNvPr id="38916" name="Picture 4" descr="Výsledek obrázku pro sv&amp;ecaron;t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5286388"/>
            <a:ext cx="1619261" cy="1214446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</p:pic>
      <p:pic>
        <p:nvPicPr>
          <p:cNvPr id="38918" name="Picture 6" descr="Výsledek obrázku pro &amp;zcaron;árovk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357166"/>
            <a:ext cx="2428892" cy="1373429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</p:pic>
      <p:pic>
        <p:nvPicPr>
          <p:cNvPr id="38920" name="Picture 8" descr="Výsledek obrázku pro lidské ok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2" y="1000108"/>
            <a:ext cx="2381266" cy="1143008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</p:pic>
      <p:sp>
        <p:nvSpPr>
          <p:cNvPr id="8" name="TextovéPole 5"/>
          <p:cNvSpPr txBox="1">
            <a:spLocks noChangeArrowheads="1"/>
          </p:cNvSpPr>
          <p:nvPr/>
        </p:nvSpPr>
        <p:spPr bwMode="auto">
          <a:xfrm>
            <a:off x="6659563" y="0"/>
            <a:ext cx="2484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altLang="cs-CZ" sz="2000" b="1" i="1" dirty="0">
                <a:solidFill>
                  <a:schemeClr val="accent6">
                    <a:lumMod val="50000"/>
                  </a:schemeClr>
                </a:solidFill>
              </a:rPr>
              <a:t>Fyzika </a:t>
            </a:r>
            <a:r>
              <a:rPr lang="cs-CZ" altLang="cs-CZ" sz="2000" b="1" i="1" dirty="0" smtClean="0">
                <a:solidFill>
                  <a:schemeClr val="accent6">
                    <a:lumMod val="50000"/>
                  </a:schemeClr>
                </a:solidFill>
              </a:rPr>
              <a:t>7.ročník </a:t>
            </a:r>
            <a:r>
              <a:rPr lang="cs-CZ" altLang="cs-CZ" sz="2000" b="1" i="1" dirty="0"/>
              <a:t>ZŠ</a:t>
            </a: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7072330" y="6429396"/>
            <a:ext cx="19081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altLang="cs-CZ" sz="1600" b="1" dirty="0">
                <a:solidFill>
                  <a:schemeClr val="accent6">
                    <a:lumMod val="50000"/>
                  </a:schemeClr>
                </a:solidFill>
              </a:rPr>
              <a:t>Creation  IP&amp;RK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1538" y="0"/>
            <a:ext cx="3929090" cy="928694"/>
          </a:xfrm>
        </p:spPr>
        <p:txBody>
          <a:bodyPr>
            <a:normAutofit/>
          </a:bodyPr>
          <a:lstStyle/>
          <a:p>
            <a:r>
              <a:rPr lang="cs-CZ" sz="4000" b="1" i="1" u="sng" dirty="0" smtClean="0">
                <a:solidFill>
                  <a:srgbClr val="C00000"/>
                </a:solidFill>
                <a:latin typeface="Comic Sans MS" pitchFamily="66" charset="0"/>
              </a:rPr>
              <a:t>Zdroje světla</a:t>
            </a:r>
            <a:endParaRPr lang="cs-CZ" sz="4000" b="1" i="1" u="sng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3357562"/>
            <a:ext cx="5000660" cy="300039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sz="2400" b="1" i="1" u="sng" dirty="0" smtClean="0">
                <a:latin typeface="Comic Sans MS" pitchFamily="66" charset="0"/>
              </a:rPr>
              <a:t>Plošný nebo bodový zdroj světla?  </a:t>
            </a:r>
          </a:p>
          <a:p>
            <a:pPr>
              <a:buNone/>
            </a:pPr>
            <a:endParaRPr lang="cs-CZ" sz="1700" b="1" i="1" u="sng" dirty="0" smtClean="0">
              <a:latin typeface="Comic Sans MS" pitchFamily="66" charset="0"/>
            </a:endParaRPr>
          </a:p>
          <a:p>
            <a:r>
              <a:rPr lang="cs-CZ" sz="2000" b="1" i="1" u="sng" dirty="0" smtClean="0">
                <a:latin typeface="Comic Sans MS" pitchFamily="66" charset="0"/>
              </a:rPr>
              <a:t>Bodový zdroj:  </a:t>
            </a:r>
            <a:r>
              <a:rPr lang="cs-CZ" sz="2000" dirty="0" smtClean="0">
                <a:latin typeface="Comic Sans MS" pitchFamily="66" charset="0"/>
              </a:rPr>
              <a:t>rozměry jsou vzhledem</a:t>
            </a:r>
          </a:p>
          <a:p>
            <a:pPr>
              <a:buNone/>
            </a:pPr>
            <a:r>
              <a:rPr lang="cs-CZ" sz="2000" dirty="0" smtClean="0">
                <a:latin typeface="Comic Sans MS" pitchFamily="66" charset="0"/>
              </a:rPr>
              <a:t>     ke vzdálenosti zanedbatelné (hvězdy,</a:t>
            </a:r>
          </a:p>
          <a:p>
            <a:pPr>
              <a:buNone/>
            </a:pPr>
            <a:r>
              <a:rPr lang="cs-CZ" sz="2000" dirty="0" smtClean="0">
                <a:latin typeface="Comic Sans MS" pitchFamily="66" charset="0"/>
              </a:rPr>
              <a:t>     pouliční lampy, světlo majáku, žárovka</a:t>
            </a:r>
          </a:p>
          <a:p>
            <a:pPr>
              <a:buNone/>
            </a:pPr>
            <a:r>
              <a:rPr lang="cs-CZ" sz="2000" dirty="0" smtClean="0">
                <a:latin typeface="Comic Sans MS" pitchFamily="66" charset="0"/>
              </a:rPr>
              <a:t>     ve stolní lampičce). </a:t>
            </a:r>
          </a:p>
          <a:p>
            <a:r>
              <a:rPr lang="cs-CZ" sz="2000" b="1" i="1" u="sng" dirty="0" smtClean="0">
                <a:latin typeface="Comic Sans MS" pitchFamily="66" charset="0"/>
              </a:rPr>
              <a:t>Plošný zdroj: </a:t>
            </a:r>
            <a:r>
              <a:rPr lang="cs-CZ" sz="2000" dirty="0" smtClean="0">
                <a:latin typeface="Comic Sans MS" pitchFamily="66" charset="0"/>
              </a:rPr>
              <a:t>rozměry nelze zanedbat </a:t>
            </a:r>
          </a:p>
          <a:p>
            <a:pPr>
              <a:buNone/>
            </a:pPr>
            <a:r>
              <a:rPr lang="cs-CZ" sz="2000" dirty="0" smtClean="0">
                <a:latin typeface="Comic Sans MS" pitchFamily="66" charset="0"/>
              </a:rPr>
              <a:t>     (zářivka, Slunce) </a:t>
            </a:r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8429620" y="0"/>
            <a:ext cx="714380" cy="428628"/>
          </a:xfrm>
          <a:prstGeom prst="actionButtonHom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1214414" y="928670"/>
            <a:ext cx="69294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b="1" i="1" u="sng" dirty="0">
                <a:latin typeface="Comic Sans MS" pitchFamily="66" charset="0"/>
              </a:rPr>
              <a:t>Proč vidíme věci kolem sebe? </a:t>
            </a:r>
          </a:p>
          <a:p>
            <a:r>
              <a:rPr lang="cs-CZ" sz="2000" dirty="0">
                <a:latin typeface="Comic Sans MS" pitchFamily="66" charset="0"/>
              </a:rPr>
              <a:t>Předměty vidíme, protože buď světlo vydávají, nebo ho </a:t>
            </a:r>
            <a:endParaRPr lang="cs-CZ" sz="2000" dirty="0" smtClean="0">
              <a:latin typeface="Comic Sans MS" pitchFamily="66" charset="0"/>
            </a:endParaRPr>
          </a:p>
          <a:p>
            <a:r>
              <a:rPr lang="cs-CZ" sz="2000" dirty="0" smtClean="0">
                <a:latin typeface="Comic Sans MS" pitchFamily="66" charset="0"/>
              </a:rPr>
              <a:t>odrážejí</a:t>
            </a:r>
            <a:r>
              <a:rPr lang="cs-CZ" sz="2000" dirty="0">
                <a:latin typeface="Comic Sans MS" pitchFamily="66" charset="0"/>
              </a:rPr>
              <a:t>. </a:t>
            </a:r>
          </a:p>
          <a:p>
            <a:r>
              <a:rPr lang="cs-CZ" sz="2000" dirty="0" smtClean="0">
                <a:latin typeface="Comic Sans MS" pitchFamily="66" charset="0"/>
              </a:rPr>
              <a:t>Předměty</a:t>
            </a:r>
            <a:r>
              <a:rPr lang="cs-CZ" sz="2000" dirty="0">
                <a:latin typeface="Comic Sans MS" pitchFamily="66" charset="0"/>
              </a:rPr>
              <a:t>, které světlo vydávají nazýváme </a:t>
            </a:r>
            <a:r>
              <a:rPr lang="cs-CZ" sz="2000" b="1" i="1" u="sng" dirty="0">
                <a:latin typeface="Comic Sans MS" pitchFamily="66" charset="0"/>
              </a:rPr>
              <a:t>zdroje</a:t>
            </a:r>
            <a:r>
              <a:rPr lang="cs-CZ" sz="2000" dirty="0">
                <a:latin typeface="Comic Sans MS" pitchFamily="66" charset="0"/>
              </a:rPr>
              <a:t> světla. </a:t>
            </a:r>
          </a:p>
          <a:p>
            <a:r>
              <a:rPr lang="cs-CZ" sz="2000" dirty="0">
                <a:latin typeface="Comic Sans MS" pitchFamily="66" charset="0"/>
              </a:rPr>
              <a:t>Světelné zdroje jsou buď </a:t>
            </a:r>
            <a:r>
              <a:rPr lang="cs-CZ" sz="2000" b="1" i="1" u="sng" dirty="0">
                <a:latin typeface="Comic Sans MS" pitchFamily="66" charset="0"/>
              </a:rPr>
              <a:t>přirozené</a:t>
            </a:r>
            <a:r>
              <a:rPr lang="cs-CZ" sz="2000" dirty="0">
                <a:latin typeface="Comic Sans MS" pitchFamily="66" charset="0"/>
              </a:rPr>
              <a:t> nebo </a:t>
            </a:r>
            <a:r>
              <a:rPr lang="cs-CZ" sz="2000" b="1" i="1" u="sng" dirty="0">
                <a:latin typeface="Comic Sans MS" pitchFamily="66" charset="0"/>
              </a:rPr>
              <a:t>umělé</a:t>
            </a:r>
            <a:r>
              <a:rPr lang="cs-CZ" sz="2000" dirty="0">
                <a:latin typeface="Comic Sans MS" pitchFamily="66" charset="0"/>
              </a:rPr>
              <a:t>. </a:t>
            </a:r>
          </a:p>
          <a:p>
            <a:r>
              <a:rPr lang="cs-CZ" sz="2000" i="1" u="sng" dirty="0" smtClean="0">
                <a:latin typeface="Comic Sans MS" pitchFamily="66" charset="0"/>
              </a:rPr>
              <a:t>Přirozené </a:t>
            </a:r>
            <a:r>
              <a:rPr lang="cs-CZ" sz="2000" i="1" u="sng" dirty="0">
                <a:latin typeface="Comic Sans MS" pitchFamily="66" charset="0"/>
              </a:rPr>
              <a:t>zdroje světla</a:t>
            </a:r>
            <a:r>
              <a:rPr lang="cs-CZ" sz="2000" i="1" dirty="0">
                <a:latin typeface="Comic Sans MS" pitchFamily="66" charset="0"/>
              </a:rPr>
              <a:t>: </a:t>
            </a:r>
            <a:r>
              <a:rPr lang="cs-CZ" sz="2000" dirty="0">
                <a:latin typeface="Comic Sans MS" pitchFamily="66" charset="0"/>
              </a:rPr>
              <a:t>Slunce, světluška, oheň. </a:t>
            </a:r>
          </a:p>
          <a:p>
            <a:r>
              <a:rPr lang="cs-CZ" sz="2000" i="1" u="sng" dirty="0" smtClean="0">
                <a:latin typeface="Comic Sans MS" pitchFamily="66" charset="0"/>
              </a:rPr>
              <a:t>Umělé </a:t>
            </a:r>
            <a:r>
              <a:rPr lang="cs-CZ" sz="2000" i="1" u="sng" dirty="0">
                <a:latin typeface="Comic Sans MS" pitchFamily="66" charset="0"/>
              </a:rPr>
              <a:t>zdroje světla: </a:t>
            </a:r>
            <a:r>
              <a:rPr lang="cs-CZ" sz="2000" dirty="0">
                <a:latin typeface="Comic Sans MS" pitchFamily="66" charset="0"/>
              </a:rPr>
              <a:t>žárovka, zářivka.</a:t>
            </a:r>
          </a:p>
        </p:txBody>
      </p:sp>
      <p:sp>
        <p:nvSpPr>
          <p:cNvPr id="10" name="Tlačítko akce: Zpět nebo Předchozí 9">
            <a:hlinkClick r:id="" action="ppaction://hlinkshowjump?jump=previousslide" highlightClick="1"/>
          </p:cNvPr>
          <p:cNvSpPr/>
          <p:nvPr/>
        </p:nvSpPr>
        <p:spPr>
          <a:xfrm>
            <a:off x="0" y="6572272"/>
            <a:ext cx="785786" cy="285728"/>
          </a:xfrm>
          <a:prstGeom prst="actionButtonBackPrevio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" action="ppaction://hlinkshowjump?jump=nextslide" highlightClick="1"/>
          </p:cNvPr>
          <p:cNvSpPr/>
          <p:nvPr/>
        </p:nvSpPr>
        <p:spPr>
          <a:xfrm>
            <a:off x="8358214" y="6572272"/>
            <a:ext cx="785786" cy="285728"/>
          </a:xfrm>
          <a:prstGeom prst="actionButtonForwardNex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5842" name="Picture 2" descr="Související obráze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3714752"/>
            <a:ext cx="3783952" cy="2690811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</p:pic>
      <p:pic>
        <p:nvPicPr>
          <p:cNvPr id="11" name="Picture 2" descr="Výsledek obrázku pro sv&amp;ecaron;tl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06" y="0"/>
            <a:ext cx="928694" cy="121426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10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4414" y="0"/>
            <a:ext cx="5372080" cy="857256"/>
          </a:xfrm>
        </p:spPr>
        <p:txBody>
          <a:bodyPr/>
          <a:lstStyle/>
          <a:p>
            <a:r>
              <a:rPr lang="cs-CZ" sz="4000" b="1" i="1" u="sng" dirty="0" smtClean="0">
                <a:solidFill>
                  <a:srgbClr val="C00000"/>
                </a:solidFill>
                <a:latin typeface="Comic Sans MS" pitchFamily="66" charset="0"/>
              </a:rPr>
              <a:t>Optické prostředí</a:t>
            </a:r>
            <a:endParaRPr lang="cs-CZ" sz="4000" b="1" i="1" u="sng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8662" y="5286388"/>
            <a:ext cx="7010400" cy="1285884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b="1" i="1" u="sng" dirty="0" smtClean="0">
                <a:solidFill>
                  <a:srgbClr val="0070C0"/>
                </a:solidFill>
                <a:latin typeface="Comic Sans MS" pitchFamily="66" charset="0"/>
              </a:rPr>
              <a:t>Neprůhledné prostředí </a:t>
            </a:r>
            <a:r>
              <a:rPr lang="cs-CZ" sz="2400" dirty="0" smtClean="0">
                <a:latin typeface="Comic Sans MS" pitchFamily="66" charset="0"/>
              </a:rPr>
              <a:t>– světlo se tu vlastně nešíří. Prostředí jej pohltí a k našemu oku se nedostane. </a:t>
            </a:r>
            <a:r>
              <a:rPr lang="cs-CZ" sz="2000" i="1" dirty="0" smtClean="0">
                <a:latin typeface="Comic Sans MS" pitchFamily="66" charset="0"/>
              </a:rPr>
              <a:t>Mezi takové prostředí patří plech, dřevo. </a:t>
            </a:r>
            <a:endParaRPr lang="cs-CZ" sz="2000" i="1" dirty="0">
              <a:latin typeface="Comic Sans MS" pitchFamily="66" charset="0"/>
            </a:endParaRPr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8429620" y="0"/>
            <a:ext cx="714380" cy="428628"/>
          </a:xfrm>
          <a:prstGeom prst="actionButtonHom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Zpět nebo Předchozí 6">
            <a:hlinkClick r:id="" action="ppaction://hlinkshowjump?jump=previousslide" highlightClick="1"/>
          </p:cNvPr>
          <p:cNvSpPr/>
          <p:nvPr/>
        </p:nvSpPr>
        <p:spPr>
          <a:xfrm>
            <a:off x="0" y="6572272"/>
            <a:ext cx="785786" cy="285728"/>
          </a:xfrm>
          <a:prstGeom prst="actionButtonBackPrevio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" action="ppaction://hlinkshowjump?jump=nextslide" highlightClick="1"/>
          </p:cNvPr>
          <p:cNvSpPr/>
          <p:nvPr/>
        </p:nvSpPr>
        <p:spPr>
          <a:xfrm>
            <a:off x="8358214" y="6572272"/>
            <a:ext cx="785786" cy="285728"/>
          </a:xfrm>
          <a:prstGeom prst="actionButtonForwardNex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Výsledek obrázku pro sv&amp;ecaron;t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0"/>
            <a:ext cx="928694" cy="1214267"/>
          </a:xfrm>
          <a:prstGeom prst="rect">
            <a:avLst/>
          </a:prstGeom>
          <a:noFill/>
        </p:spPr>
      </p:pic>
      <p:sp>
        <p:nvSpPr>
          <p:cNvPr id="10" name="Obdélník 9"/>
          <p:cNvSpPr/>
          <p:nvPr/>
        </p:nvSpPr>
        <p:spPr>
          <a:xfrm>
            <a:off x="1500166" y="714356"/>
            <a:ext cx="631219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i="1" dirty="0" smtClean="0"/>
              <a:t>→ </a:t>
            </a:r>
            <a:r>
              <a:rPr lang="cs-CZ" sz="2600" i="1" dirty="0" smtClean="0">
                <a:latin typeface="Comic Sans MS" pitchFamily="66" charset="0"/>
              </a:rPr>
              <a:t>optickým prostředím nazýváme každé prostředí, kterým se </a:t>
            </a:r>
            <a:r>
              <a:rPr lang="cs-CZ" sz="2600" b="1" i="1" u="sng" dirty="0" smtClean="0">
                <a:latin typeface="Comic Sans MS" pitchFamily="66" charset="0"/>
              </a:rPr>
              <a:t>šíří světlo</a:t>
            </a:r>
            <a:r>
              <a:rPr lang="cs-CZ" sz="2600" i="1" dirty="0" smtClean="0">
                <a:latin typeface="Comic Sans MS" pitchFamily="66" charset="0"/>
              </a:rPr>
              <a:t>.</a:t>
            </a:r>
            <a:endParaRPr lang="cs-CZ" sz="2600" i="1" dirty="0">
              <a:latin typeface="Comic Sans MS" pitchFamily="66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1214414" y="1714488"/>
            <a:ext cx="678661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b="1" i="1" u="sng" dirty="0" smtClean="0">
                <a:solidFill>
                  <a:srgbClr val="0070C0"/>
                </a:solidFill>
                <a:latin typeface="Comic Sans MS" pitchFamily="66" charset="0"/>
              </a:rPr>
              <a:t>Průhledné prostředí </a:t>
            </a:r>
            <a:r>
              <a:rPr lang="cs-CZ" dirty="0" smtClean="0">
                <a:latin typeface="Comic Sans MS" pitchFamily="66" charset="0"/>
              </a:rPr>
              <a:t>- směr světla se v takovém prostředí nemění. Světlo jde přímo od zdroje až k našemu oku. </a:t>
            </a:r>
            <a:r>
              <a:rPr lang="cs-CZ" sz="2000" i="1" dirty="0" smtClean="0">
                <a:latin typeface="Comic Sans MS" pitchFamily="66" charset="0"/>
              </a:rPr>
              <a:t>Mezi takové prostředí patří vzduch, sklo, voda. 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1214414" y="3286124"/>
            <a:ext cx="67151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b="1" dirty="0" smtClean="0">
                <a:latin typeface="Comic Sans MS" pitchFamily="66" charset="0"/>
              </a:rPr>
              <a:t> </a:t>
            </a:r>
            <a:r>
              <a:rPr lang="cs-CZ" b="1" i="1" u="sng" dirty="0" smtClean="0">
                <a:solidFill>
                  <a:srgbClr val="0070C0"/>
                </a:solidFill>
                <a:latin typeface="Comic Sans MS" pitchFamily="66" charset="0"/>
              </a:rPr>
              <a:t>Průsvitné prostředí </a:t>
            </a:r>
            <a:r>
              <a:rPr lang="cs-CZ" dirty="0" smtClean="0">
                <a:latin typeface="Comic Sans MS" pitchFamily="66" charset="0"/>
              </a:rPr>
              <a:t>– světlo se v nich rozptyluje, tzn. mění svůj směr. Světlo tedy nejde přímo od zdroje k našemu oku, předmět vidíme rozmazaně. </a:t>
            </a:r>
            <a:r>
              <a:rPr lang="cs-CZ" sz="2000" i="1" dirty="0" smtClean="0">
                <a:latin typeface="Comic Sans MS" pitchFamily="66" charset="0"/>
              </a:rPr>
              <a:t>Mezi takové prostředí patří mléčné sklo, mlha.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  <p:bldP spid="8" grpId="0" animBg="1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928662" y="396574"/>
            <a:ext cx="7924800" cy="145413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buNone/>
              <a:defRPr/>
            </a:pPr>
            <a:r>
              <a:rPr lang="cs-CZ" sz="3200" u="sng" dirty="0" smtClean="0">
                <a:latin typeface="Comic Sans MS" pitchFamily="66" charset="0"/>
                <a:cs typeface="Tahoma" pitchFamily="34" charset="0"/>
              </a:rPr>
              <a:t>optické prostředí může být i :</a:t>
            </a:r>
            <a:endParaRPr lang="cs-CZ" sz="2400" dirty="0" smtClean="0">
              <a:latin typeface="Comic Sans MS" pitchFamily="66" charset="0"/>
              <a:cs typeface="Tahoma" pitchFamily="34" charset="0"/>
            </a:endParaRPr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sz="2400" i="1" u="sng" dirty="0" smtClean="0">
                <a:latin typeface="Comic Sans MS" pitchFamily="66" charset="0"/>
                <a:cs typeface="Tahoma" pitchFamily="34" charset="0"/>
              </a:rPr>
              <a:t>Čiré</a:t>
            </a:r>
            <a:r>
              <a:rPr lang="cs-CZ" sz="2400" dirty="0" smtClean="0">
                <a:latin typeface="Comic Sans MS" pitchFamily="66" charset="0"/>
                <a:cs typeface="Tahoma" pitchFamily="34" charset="0"/>
              </a:rPr>
              <a:t> – propouští světlo všech barev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sz="2400" i="1" u="sng" dirty="0" smtClean="0">
                <a:latin typeface="Comic Sans MS" pitchFamily="66" charset="0"/>
                <a:cs typeface="Tahoma" pitchFamily="34" charset="0"/>
              </a:rPr>
              <a:t>Barevné</a:t>
            </a:r>
            <a:r>
              <a:rPr lang="cs-CZ" sz="2400" dirty="0" smtClean="0">
                <a:latin typeface="Comic Sans MS" pitchFamily="66" charset="0"/>
                <a:cs typeface="Tahoma" pitchFamily="34" charset="0"/>
              </a:rPr>
              <a:t> – propouští světlo pouze jedné barvy</a:t>
            </a:r>
          </a:p>
          <a:p>
            <a:pPr eaLnBrk="1" hangingPunct="1">
              <a:buFont typeface="Arial" charset="0"/>
              <a:buChar char="•"/>
              <a:defRPr/>
            </a:pPr>
            <a:endParaRPr lang="cs-CZ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7411" name="AutoShape 4" descr="data:image/jpeg;base64,/9j/4AAQSkZJRgABAQAAAQABAAD/2wCEAAkGBhQSEBUUERQVFBQUFBUYFBUXFxYVGRQVFBQVFRQXFhcXHSYeFxkkGhQUIC8gJCcqLCwsFR4xNTAqNSYrLCkBCQoKDgwOGg8PGi4iHyQsKSwqLCksLCksLCwxLC4sLCwsLCksLCwsLCw1LC0sKiwpLCwsLCwpKSwpKSwsKSksLP/AABEIAK4BIQMBIgACEQEDEQH/xAAbAAABBQEBAAAAAAAAAAAAAAAAAQMEBQYCB//EAEcQAAIBAwEDBwYJCwUAAwEAAAECAwAEERIFITEGIkFRYXGBEzIzcpGhFBYjQlJ0sbKzFSQ0U2JzgpKTwdIHY4Oi0TVDVCX/xAAZAQEBAQEBAQAAAAAAAAAAAAAAAgEDBAX/xAAwEQACAQEFBgYBBQEBAAAAAAAAAQIRAxIhMVFBYZHR4fATInGBocEyBBRCUrHxgv/aAAwDAQACEQMRAD8A9xooooAooooAooooAooooAooooAooooAooooApDS0UB43Y3lxFLO8FxJGfhNxlGPlIjiVuMbcO9SK0+z/wDUh03XkBA/WwZde9ozz18M1l7fz5/rNx+M1P0B6fsrbkFyuqCVJB06TvHevEeNTs141JYqW1jKOODoSjj+Jd5q32fyvvYMBit0g6H+TlA7HUaWPeKA9PorMbK/1CtZSEdjbyH5k3Myf2X8xvA1pg1ALRRRQBRRRQBRRRQBRSZozQC0lctJjjuqql5URZ0xap3+jENeO9hzR7ayqRUYSlki3NcSSBRkkADpO6qfVdy8Aluvb8rJ7BhVPia7j5Mxk5mLzsOmQ5GexBhR7Kyr2F3Ir8nwx6FftzliI11WwWfSeeAGxjow4GnOeir7Ztwzxqzp5NmUErkHTnozThs106dI0jGBgYGN43U8BRJ1xNnODioxj77eQtFFFUcQooooAooooAooooAooooAooooAooooAooooAooooDxq38+f6zcfjNT9MW/nz/AFm4/Gan6AKKKKA4lhVgVYBgeIIBB9tLYSz236JO0Q/VN8rEe5GOV/hIrqigNHs//UorgXkBTrlhzLH3lfPT31rtmbZhuF1QSpIvWrA47xxHjXl1Q7u0UBpEzHIqkh0JRsgEjevHxoD2qiqzk7cs9pA7kszQRMxPEkoCSa5uuUUKNpDeUf6EYMjeOnh44rG0syoxlLBItaRmxVJ8KupfRxrAv0pTqbwjXcPE1Uco7BgqRtI89xcPoiVjiNMDVJIY1wCqLvwc79I6am89iOnhpflLhj0+S02py2tIDpeZS+cBF5xz4bh4kV0t1dzDMaxwIeDOfKuQekKnNHiTTmx+Stvbw+SSNWBHPZlDNITxLkjeT1VAtk+AXKRDPwS5bTGCf0efBIQZ4RuAcDoZcdNKN5i/Bfivd8iavJlHObh5Lg9Uh5nhEuE9oNW0MCqoCqFA4AAAewU7miqSSIlOUs2cgV1RRWkBRRRQBRRRQBRRRQBSZrmSTAJPQM+yqKXlRHLaySWr63CHSo84MeavN48SKxySzLjZylki+1UjSgDJIAG8nqFZS0uLm7sXVgqSHmM4PQGKy4HFWGkjHaKjxWcsmyiGlOnybEnHO0Ih1RlvWXGerdUX9Eej9tTCUlg6Pb7mzWUEZBBBGc9ldBqxd3Zyx7L0rKQNIIOOfoYDRGD6zAZ6qkXlzc2tkiKFeQfJq5PWQsfN4liD3bjWeJqtg/bVwjJPGnU1maKoE5URxWsUly+h2RcqRzi3A4XjxzV7G+RmuiaZ55Wco5o7opKWtICiiigCiiigPGrfz5/rNx+M1P0xb+fP9ZuPxmp+gCiiowv1J0qHd840KjM38orG0sy4wlJNxVUsyTRTD3elgsqSQsfNEqNHq9UncT2cafrSApm89G/qN9hp6mbz0b+o33TQG45OcnhLZ25nlkkUwRER50IB5NcAqmNX8RNaS1sEiXTGioo6FAH2VC5K/oNr9Xh/DWrWsoi3aSao2IRWc2Qnl7+4nO9YMW0XeMSXDDvcov8Ax1e392IonkbhGjOe5VLH7Kq+RloY7GHV57qZZPXmJkbPi2PCtILrFVvKPZPwi1kjBwxXMbfQlQh4mHc6qas6Q0BX8ndp/CLWKXGC6DWPouObIvg4YeFWNZzkx8nPeW/Qk/lU9S5XX98SVo6AKKTNGaAKKj3F/Gg58iL3sB9tVFlyyhkuPIg84k6COergdIZc48ay8q0OkbKck2lkX9LXGuitIozrNcO1c3FyqIWchVUZJPACsltixj2hLG9tKrGIMGILYw29M4xqGoHgc7+yplKmR1srK+/NgtaYHdvte5N3JDKUELSuiMVKnGnOlWG4thhjI34O/oqRs/Zy2U6oB8nMoVWIGVlUb1JA4OAT3g9dSLd0nQ20yGORVHNySd3myRP87eM54jprgKZUe1uDiVRlJBu1hTlJV/aBxkdffXJLv6PU5ZpKi2pbdJD1iPJXksXzZgJk9YYSUD2I3iaiWx02d3H+ra4A7mBcfepu4vi0STsMTWkuJ1HV5kuP2SpDjsxXd5zXvV6JLcSDt5jofuitqYovbu4pr6Y5f862tI/1kluCP2UAkb3JUm8+VvI4/mwqZX9dsrGPvHwqJEwaazU8I7d5T2cxI1P/AGem7e+ZYXmUZmu5cQjqHmoe4KC1DXF7N/Ft/SO77ZyXtw6kfJQqUZgBl5WG4ZPEIDnHDU3ZUeba1z8LjhjKGFZFR2Clm3LnSzHdnA34G7IqawMSraW5zKRmSTj5NWJLyN+0xzgdJ7BXdw6Qxi2gTykjKebnG5hzpJW4jJPHiax65d5CMqUVKrYnsX9i8V67rHbIso9nyyPcTKDLp0ElsYAy2M50jUev5orWW9wrqGQhlYZBHAjoNdIyrnmeW1srj8uK1oPUUmabnuVQanZVA4kkAe01eRySqOGkqnblGHOLeN5z9JRpT+dsD2ZpBZ3UvpZRCv0IRlvGRv7CpvaHTwmvydO+J5kk6q02ogfnNxx/fN7aPhRbzEJ7W5o9+81zaWyh5d2SLicajvJCyMBk9J7amVlG9xV6zjkqvfy6lfdJJgAEvJIwSONeaGkbcoJ87HHJ6ga9I5Ici0sUJ1GSV8a5DjjjeFHQuc7qznIWw8tfPKd62yaV/eyjLHvEeP569HzS6qmO2m1drRaZEXaezI7iJoplDowwQftB4g9ory27sHtbh7aQltI1wyHjJCTgZ/bU80+B6a9bLbq89/1C2nBIgZWxPavq0ncXibCy6fpDThv4KptLM5xhKWSqU1M3no39RvumnQaavPRv6jfdNaSsT0/kr+gWv1eH8NatKynJu/uTZ24jt1wIIgGeQAEeTXfhQTViYrxuMkMfqozkeLED3VN46+Hq0vca5cyfmUiDjM0cI/5pFQ+4mrtAFUDgAMDuG6sfyh2VIZbSOS4kfylyMgBUAEcbyahpGQQQOnpq8XkpB89Wk/eO7+4nFKvQ27Zr+XBc6Em525BH580a97rn2ZqKeVcJ3R+UlP8AtxSNnxxj31Pttkwx+ZFGvcqj34qVppiZWzWxv36GKbacg2krpbSAz25TTIVjLGFw2ricAK53dtXeu+bgttF3tJKfcFFMcoxpurGT/feM90sL/wB0FaECl16jxFsiu/cpfyTct592w7Ioo097ajS/FeM+keeTr1yvg/wqQPdVzijFLqHjT2OnpgVtvyct082GMHr0gn2nJp+32VGkjSKoDsACewcAOodgqXilrbq0Jc5PNsTTRS0VpBR7e5RwQYjm1EyAgIFJ1DgRnh76ibO5ONBGptJCpxko4yj9IDKDzWxu1Kejgaj7Y27ay3AgkBzE4LOwCqmN2OcOcDvGOBqbBsmI77SYxdkbB0/pnIHhiuNbzqfQuuzs0nVVxdcU9Die7jmIiuVNvODmNsjzvpQy8G9U7+sU3clmKw3BEc6nNvcAc12H2MRuKdI4dj92ZwpS5gS5jPEx7j3mN/7Gq0SKVMcbeWjPG2nJSVf3bNvOOjPVuNYxBac17cmdyXg1mSRdJwIb2P6IO6KUdab+PU3ZUNpiqhW85be5t2/411xnxXf7aZurrHEliilflBpcRt50NyOlT0SjcDjvrPbS5Qxx7mcA4xvI1HCNGC37WhwD16AemuTme2zsKrd33wNQZy2sKec8NrbIfo60aSU+CsD4VLivOeJI11HHkbKPo0rueU9S5HHqXtrIWO2lkPNbIJbepyecFjbT+15NFUdXlTV7bXeeBILqF+TGXKLuWG3HQg6ZDxPCkZ1NtbBx777qXVqzKWhtyHmJzc3LDKoxG/1n6Ag3KOPa5BdRw5itlNxMT8o2d2o9M0vBfVGT2VBMigCOVxCg3LawEvK37xk37+kDHaasbZ5tIW3gS3jHBpOIHWI0/ua6pnhlHXlx19FhvG73kw1wh+Fy5JxzVGI4xnJ0qfOOMjU2/p3VKO34U+Th1TMu4JCuvTjgCw5q+JqHcWtuP0y58qfos4VAf3aHf45qTBt6FRpgjkcDgIom0+3AFbgu6kNOSSdWluojvF5L9C2X+tJ/ZFP81OQcmog2qTVM4+dKdeO5TzV8BXP5TuG8y1K9ssir7lyaPIXj8ZYYh+whc+1yB7qrD1I8ywqo+nSrLZVAG6uZbhVGWZVHWSB9tVXxfZvS3E79gYRj2RgfbTsXJe2U58krHrfMh9rk1WJyuwWcq+3M8qjvUDzb85uJyMZbIMrEEY6Kc+Fk+bG57SAv2nNLarhpgNwFzcAdgErUt9LpidupGPsU1lJalX7NZR4s03IK2uvgmuIQqs8jya3LsxDHSOauBgBRjncK0v5JuG9JdMOyKNI/e2o++nOSdr5Oxtk6oI/eoP8AeratumeK9iS9uZS/FaI+kMkp/wByR2B8M491NfE+3+VIQfKRmMDAARSpBCADdknJPH2Vf0hpdRnjWmrPFtksfIoG85QUb1oyUPvFPXno39RvumnJYtFzdJ0LcyEDqD4cfepu89G/qN901RyPT+Sv6Da/V4fw1q0xVXyV/QbX6vD+GtWtAZ3a2/aNkvUty/sRFB/7Voqz11v2tAOq1mPtkjFaGgCiiigM9y13Qwt9C7tmz1DyoU+5jWhrPcvf0CQ9KtEw/hmQ1oaAKKKKAKKKKAKKKKAxo5TWz3bHybHyalGk8nISSfm6FU5G472x2U9Nc7Pfe0Rz1i3mU+1UrmXlHEL9lSFmkRCrsqnU28YUcAwGOJ8OmrQbUuX9HbFe2WRV/wCq5NcE88uB9KUbtGk1gv5U+im+EWq+inu4/VWcj+V0IqNeXauMNP5YdAms5SR/FGoIq9uGugNUs8EC9iliP4nIHuqqeQyAlZbq4A4sGFvCO9wFOO7NTJd9suDTx+6/N37Mptq5fCqh5zOkcefLEK0jBcr5WMMo38NR4cK0WzrWHZJKXKq0L5KXZQFi28mKbAzq3c0jceHGqPbFqWUNEE1h1aNgGcNJGwdVEsmWkORv0gDrNXOzdpQbSZnvnjVUyEs3cDQcYMkmca2O/SRuA3jfVWVCP1t7y0y+yl5Vcn28k+0RGLbSUxAFCloS2C82B6U6gcDzQMHJzhdluxXfIqqeOlLlg3rFEDN/NiueUO22aN9nRSi5iJQ/CA2oxwq2oxSNwd+aoDA+aSTjFP7Pt9AyQowcFjrjweppIiDGfWBHaa5WqV7A9f6NyVg72uHbLiymjQYFxJGvVDavH/2KMT35qUHsT6RriX94tyw9mnFcxzmPGqa6t88CxW4iOeBDkHd3kVawPdEZjmt516ypTP8AEhI91dF33U89o9tXxp8qNPkYttrWMfmIV7reX/Cpfxst+uT+hN/hS/lS5X0lsW7YpFb3Ng0fGeMelSaL143x/MAR76uu/wCDzOCljRv/ANJ/QfGy365P6M3+FHxtt+uT+jN/hUm329A/mTRk9WoA+w76nK2emqx1XfucpXFnF8ehUfG2365P6M3+FHxtt+uT+jP/AIVcUUpLX46k3rP+r49DxSG+UNLx33E7DmtwaViOjduPCm9qXqmCQDOSjAc1hxB6xUyA8+f6zcfjNTe1v0eX92/3TW0lr8dSr1l/V8eh6Ps3lTAsMakyc2NB6GY8FA46OypHxut+uT+jN/hU3Y7Zt4T1xRn2otTMVlJa/HUm9Z/1fHoU3xut+uT+jN/hUPafLqKJQyh2XPP+TlQqvWNSgHuJFaSmLqwSTT5RQ2g6lzvAbrxwzRqVMyoysk8Yvj0PKr+5WS+unTOl2iYZBU4aBOIO8cKZvPRv6jfdNS9snO0bzseIeyFKiXnon9RvumrOLpXA3PJvlRbpZ26s5BWCIH5OQ7xGvSFwasvjfbfrD/Tk/wAa75K/oNr9Xh/DWrTFTidK2ej49DHNyig/Kaya+aLRlzpfzjMpxjGeAq7+Ntt+s/6P/jUWT/5dO2yk/HStBinmFbPR8VyKg8r7X9aP5X/8o+OFr+uH8rf+Vb4oxWeYVs9Hx6GO5ZcpbeSxmRJQzFRgYYZIdT0jsq5Tlfa4Hyy+xv8AymuXP/x1x6n2soq6hj5o7h9lb5tRWz0fFcir+N9p+vT3/wDlHxwtP16e/wD8q30UaB1UxMrZ6PiuRT/HC0//AER+0/8AlRLjl7apIq+UVlbdrU5Ct0BhxA7a0WgdVRZ9kxvIsjrqZPNzvAJ6QvDPbWO9sLg7KvmTp69Dr8qx/TX20lSPJiit8xzrDR9+xmeVm3Ut5Ifkwzls6yowijjz2IAJ4bzjpqZH8KmAOqO3QjdoxK5HRzjzBu6gas9oSaYnYKXwpIQDJYjgAKzOw2uLpNNwZIFXzlClGkyTu14GF6MLvx01EqqR6oUlZXkkqZt48EPSRQJJpRGu7gcdTa9Ha7NzY+7j2VxfxsWCz4nmbelqh0xIPpSdaj6R8BU0zBfzexRQV898cyLP0j8+Q9XtplrbQTb25JlfDXE53soO7JP0zwVeAqWdIz2/7n0W5Y7yovIhz9R8ppwkrgYDudy2sA+auSNRG/xzip2hsRHJ8oqMQZATpBGqOJpJMfshiijsWtKzoup0HyFkpWIfrLjGGOfnEE6c9LM1MPY6AUO9orKZ3P8Auzb2PuNQ4nohaUXfenHcUlpsvScIAvPVV3AAPJEs0OR1FjKh6w9WdlEOZpOjXlYmbeAw3Nazj5wzkKeP95LWZcsg3NLZQyIeqS3J0kdvOWnwUfS7L8heBRIP1dwBgHsJK4z1qKyMTbS1b7738Aso2DMsHyMq75LWTnRMPpRniFP0l3dYruKKB5NLK9ncH6J0a+1COZKPfTi2+thb3BImj51vONzMo3agfpjcGU7jnPA06Jg/5vfIhZvMbHMlx0qeKv2cequiPK5drP13rc8R7F3F9C5X+lJ/dG91OQ8pIiQkuqBzuCyjRk/st5reBql23Jc2qabZpJg29VKl3jwRu8pjnL0Ybfg7jWlgAmiUyJudQWR1zjI3gg1SbrQ5zilFSklR7Vg+Ak+zYZPPjR89ag++oZ5LQfMDxnrjd0x4A4pG5NhN9tI8B+ip1Rn/AI2yB4YpBfXMXpYhMo+fCcN4xN/YmtdNqIV7+E/Z4dDo7GmX0d1J3SKkg8TgH30n56v6iX+eIn7wqTZ7ehlOlXAbpRuYw/hbfVgK1JPJkynKOEkuB4pBcMGlyjennJ04OD5VsgdeOuu57xCrKcrlSOcpHEY7qdt/Pm+s3H4zU/W0ktov2bzjT0f/AE3nIfaSyWFuNal1iRWXIyGUaSCOPRWgzWA/0+2ZbzQzRSxRs0M74JUagknPTB443keFab4rRr6KSeLqCSuR/K+RTzE0s3k2vbqXINLmqUbNuk8y61dksSt70K/ZVJfbZvYZ2ZkV4o4yZipZYwoGoMC48/sBIrHKmwqFjfrdkv8AP9MrNLrurt+hrmQA9YTCD7tN3no39RvummtlKfIqW858u3rSEuftp289G/qN901ZwPT+Sv6Da/V4fw1q1rP8ktqxGyt1EiEiCIEahkERrkYzV8GrKo1prNGfvTp2rbn6dtOv8rxtWirO7b3X9i3WbhPF4gw+4a0ANaYdUUmaM0BQcvT/APz5u3yY9sqCr8Cs/wAud9sqfrLi2T2zL/YGtDQBRRRQBRRRQBRRRQHJFZrlPs26lli+DlVRQ+olipy27duODjO/trT1ywqZRvKh0srR2cryXEzke0VjQW9sq+XB0aBkqr6QzuzHeVGrOTvJ3ca7uIzbwiKI6p52xrPEsfSSHsUcO4ChOSscUstwGkMjFn3sQoO8gaV4jfwOarOTm12kL3VyjqFjChyuEUA4bSOJLMckgYwAOiuVXk+0eyiknOGKVK1zb09CwuLJQ9taJ5i/KydqxebnrLSEHwNcSjV+UH6kMYP7uEk+9zUnYUoklnnyDqYInZFFkA9zP5RqjWW/Z879MguH9uoL7gK0yrVa7q+rdXyOvNewfrQxH/khDD3xj211b2Slrm0fzWPlI+xZMk47VcE+yk2ocWMEn6o28ngpXP8A1Jp7bcgilgnBxhvJv2xybs9wbSfE1nruFW3Rb+KdUN26fCYTHKdNxA2C44q6jKSL2MN/bkiuX2issZguFXy+dGg5wz4LI6kb1Uhc56MEVX8otsNGUurZHYPEVZwuUZSW0FhxBVt4J4hiM1ZyclY5Jo7gtIJFIbziVJI3jS2dIPUMVuLwRt2MUpTwTypmnp6DfJbZ11FJN8IKlH0lSG1HKjTvyBv06d/ZWkApRS10jG6qI8draO0lefwJRiloqjmQ7zZkcoxKiv3jeO48RUD8iyxfo87Afq5flF7gTzh7au6KlxTOkbSUVTZvxPEobgq0utT+kT6mXeNXlW1buOM5qXFMrDmkGuLfz5/rNx+M1LLaK28jf1jcfaN9ZRrIutnLNUe7H4fMsuTG0fg9+hJxHcr5Fj1SAloSe/nL3kV6hmvFLqxZkK6tQP0tzAjeCrjgQQCD2VreSXL1nkWC7KhyoUONwd13HJ4ZYYPYc1jmlgzf28mnKDqkb4isd/qVtDECWy+dcthuyFMNKfHcv8VX22eUcFrHrmkA+io5zuehUUb2NeaT3clxO9xMMO40onHyMQOVTtbJJY9Z7K6HnFApq99G/qN9009TN56N/Ub7poD0Pk/siGSxtvKRI35vDvKjPo16eNPnktEPRmSL1JHUezOKd5K/oNr9Xh/DWrWpcUzpG1nHBNmK5TbOli+DSC4Z9F1EF8oqtpMuYskgAkc/h21diW9TikEvqs0Z9jAj303y4hJsJivGNRKO+Flk+xTV1bTB0VhwZQw7iMj7aXSvFbzSftyoVP5edfS2069qhZB7UOfdXUXKm2JwZQh6pA0Z9jgVbGuJIAwwQCOogGlHqZeg848HzqZ/lFcrLJZIjKwa7VjpIbdFG8nR2gVpAax19sGCTaUUYiVQlvLI+j5Mks6ImSmD9IirccnCvorm4j6gX8qvslDfbSrF2zeT4rkXWaM1S/BbxOE0Mo/bjKE+KNj3UflG5Tz7UN2xSqfYrhTS8PCrk0+99C7oqlXlPGPSpNF164nwP4gCPfS7P5UwzTGJGGoDK7xz1xxXu6jvpeQ8G0pWhc0VzqoqjkdUUUUAmKi7QsFlieM7g6sp7MjGal0UzNTadUZuXkosdm0NtlXwCrk72dPNLHq3Yxw30w3J6dNnmJZC0wXh8083BjA6FwT41qsUYrn4aO6/U2m11xrjqZVuT877PEbSETFScfNGVx5Mj6IGPHfT68k1ks1huCWk0klwecrvvYqerON3DdWjorVBB/qbTY6Y1wI1jYrHEkY3qihR3AYqTpoxS1eRwbbdWFFFFDAooooAoopDQHjdv58/1m4/Gan6TaWz5rR5TPC4jaaV1mUeUj0u5YaiuSm4/OHjXEE6uMowYdYOfsoBymprVHGllVh1EA07RQ2rRGt9nRocoig9eN/tNSaKKGBTN56N/Ub7pp6mbz0b+o33TQHp3JU/mNr9Xh/DWrUGsnyd2rLFZ2/lYGMfkIsSRHynN8muNSbmB7s1oLDa8Uw+TkVj0jgw71O8eIrKot2ckq7N2JJuYQ6MrcGUqe4jB+2qXkROTZIjefAWgf1oGMfvCg+NXpNZywPkNpTRHcl2onj/AHsYWO4Xvx5JvE1pBpMUhoFQ9s7TW3t5Jm4RoWx9IjzVHaTgDvoCq2D8pe3k3QHjt17oV1P/AN5CPCtCBVTyV2a0FpGknpCC8p65ZCXk/wCzEeFW9AJijFLRQCaar7bk/CkplCZkJJ1tziM9AzwHdVjRWURSk1kxNNFLRWkhRRRQBRRRQBRRRQBRRRQBRRRQBRRRQBRRRQBRRRQCFazu1uQVrMS4UwyH/wCyE6CT+0BzW8RWjooDzLaHIy8g3ppukHViKXHqnmt4EVSrfLr0Pqjk6Y5AY28A3HwzXs+Kh7S2PDcLpnjSRepgDjuPEeFAeW0Vo9of6ald9lOU6opsyx9ytnWntPdWZv4Z7b9KgeMD/wC1flYj261GV/iAoDumbz0b+o33TXcUysMqQw6wcj2iuLz0b+o33TQHp3JYfmFr9Xh/DWnr3YkMu90GocHHNYdzDfTXJUfmNr9Xh/DWrWsarmapOLqik/JtxF6Gbyi/QmGfZIu8eOaqOUd47RqzxtBPA4khkI1xawCCrOg3I6llOQNzdlbHFBQGpu0yOviJ/kq/DKfYPKaG6hEiMAR6RCw1RsOKt/7wNV7yjaFwix860t3Du/FZ503xoh+ciHnE8CQo6DUjbHIe0uCS8ShvppzT49B8Qa6it7q3AWMRzxqMBcCBwOoaRobuwtKtZi5GX4vj3QvgKWqaHlNHqCy6oH+jKNGe5t6N4GrYP1VSaeRzlCUfyR3RXOaUVpItFFFAFFFFAFFFFAFFFFAFFFFAFFFFAFFFFAFFFFAFFFFAFFFFAFFFFAFFFFAFIwpaKAzO1f8AT61mJdFMEh+fCdGT1snmt4isltnkbewo+gLdJpYAp8nINx4oea3gfCvU6SgK7k1CUs7dWBVlgiDAjBBCKCCO+rKiigCiiigEoxS0UA1Nbq66XUMp4ggEHwNVR5NBN9tI8B+ip1RnvjbcPDFXVFS4p5lxtJRyZRm9uYvSxCZR8+Hc3jGx+wmpdjt2GU6VcB+lGyjj+Ft9TyKiXuy4phiVFfvG8dx4ilGsir0JfkqenImaqM1huU1pJCY4raV8yHKCRiyoYyCCGwXHdkitjYMxjXymNZUatOcZ6cZArIzq2irSxuwU0614kmiiirOB/9k=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altLang="cs-CZ"/>
          </a:p>
        </p:txBody>
      </p:sp>
      <p:sp>
        <p:nvSpPr>
          <p:cNvPr id="17412" name="AutoShape 6" descr="data:image/jpeg;base64,/9j/4AAQSkZJRgABAQAAAQABAAD/2wCEAAkGBhQSEBUUERQVFBQUFBUYFBUXFxYVGRQVFBQVFRQXFhcXHSYeFxkkGhQUIC8gJCcqLCwsFR4xNTAqNSYrLCkBCQoKDgwOGg8PGi4iHyQsKSwqLCksLCksLCwxLC4sLCwsLCksLCwsLCw1LC0sKiwpLCwsLCwpKSwpKSwsKSksLP/AABEIAK4BIQMBIgACEQEDEQH/xAAbAAABBQEBAAAAAAAAAAAAAAAAAQMEBQYCB//EAEcQAAIBAwEDBwYJCwUAAwEAAAECAwAEERIFITEGIkFRYXGBEzIzcpGhFBYjQlJ0sbKzFSQ0U2JzgpKTwdIHY4Oi0TVDVCX/xAAZAQEBAQEBAQAAAAAAAAAAAAAAAgEDBAX/xAAwEQACAQEFBgYBBQEBAAAAAAAAAQIRAxIhMVFBYZHR4fATInGBocEyBBRCUrHxgv/aAAwDAQACEQMRAD8A9xooooAooooAooooAooooAooooAooooAooooApDS0UB43Y3lxFLO8FxJGfhNxlGPlIjiVuMbcO9SK0+z/wDUh03XkBA/WwZde9ozz18M1l7fz5/rNx+M1P0B6fsrbkFyuqCVJB06TvHevEeNTs141JYqW1jKOODoSjj+Jd5q32fyvvYMBit0g6H+TlA7HUaWPeKA9PorMbK/1CtZSEdjbyH5k3Myf2X8xvA1pg1ALRRRQBRRRQBRRRQBRSZozQC0lctJjjuqql5URZ0xap3+jENeO9hzR7ayqRUYSlki3NcSSBRkkADpO6qfVdy8Aluvb8rJ7BhVPia7j5Mxk5mLzsOmQ5GexBhR7Kyr2F3Ir8nwx6FftzliI11WwWfSeeAGxjow4GnOeir7Ztwzxqzp5NmUErkHTnozThs106dI0jGBgYGN43U8BRJ1xNnODioxj77eQtFFFUcQooooAooooAooooAooooAooooAooooAooooAooooDxq38+f6zcfjNT9MW/nz/AFm4/Gan6AKKKKA4lhVgVYBgeIIBB9tLYSz236JO0Q/VN8rEe5GOV/hIrqigNHs//UorgXkBTrlhzLH3lfPT31rtmbZhuF1QSpIvWrA47xxHjXl1Q7u0UBpEzHIqkh0JRsgEjevHxoD2qiqzk7cs9pA7kszQRMxPEkoCSa5uuUUKNpDeUf6EYMjeOnh44rG0syoxlLBItaRmxVJ8KupfRxrAv0pTqbwjXcPE1Uco7BgqRtI89xcPoiVjiNMDVJIY1wCqLvwc79I6am89iOnhpflLhj0+S02py2tIDpeZS+cBF5xz4bh4kV0t1dzDMaxwIeDOfKuQekKnNHiTTmx+Stvbw+SSNWBHPZlDNITxLkjeT1VAtk+AXKRDPwS5bTGCf0efBIQZ4RuAcDoZcdNKN5i/Bfivd8iavJlHObh5Lg9Uh5nhEuE9oNW0MCqoCqFA4AAAewU7miqSSIlOUs2cgV1RRWkBRRRQBRRRQBRRRQBSZrmSTAJPQM+yqKXlRHLaySWr63CHSo84MeavN48SKxySzLjZylki+1UjSgDJIAG8nqFZS0uLm7sXVgqSHmM4PQGKy4HFWGkjHaKjxWcsmyiGlOnybEnHO0Ih1RlvWXGerdUX9Eej9tTCUlg6Pb7mzWUEZBBBGc9ldBqxd3Zyx7L0rKQNIIOOfoYDRGD6zAZ6qkXlzc2tkiKFeQfJq5PWQsfN4liD3bjWeJqtg/bVwjJPGnU1maKoE5URxWsUly+h2RcqRzi3A4XjxzV7G+RmuiaZ55Wco5o7opKWtICiiigCiiigPGrfz5/rNx+M1P0xb+fP9ZuPxmp+gCiiowv1J0qHd840KjM38orG0sy4wlJNxVUsyTRTD3elgsqSQsfNEqNHq9UncT2cafrSApm89G/qN9hp6mbz0b+o33TQG45OcnhLZ25nlkkUwRER50IB5NcAqmNX8RNaS1sEiXTGioo6FAH2VC5K/oNr9Xh/DWrWsoi3aSao2IRWc2Qnl7+4nO9YMW0XeMSXDDvcov8Ax1e392IonkbhGjOe5VLH7Kq+RloY7GHV57qZZPXmJkbPi2PCtILrFVvKPZPwi1kjBwxXMbfQlQh4mHc6qas6Q0BX8ndp/CLWKXGC6DWPouObIvg4YeFWNZzkx8nPeW/Qk/lU9S5XX98SVo6AKKTNGaAKKj3F/Gg58iL3sB9tVFlyyhkuPIg84k6COergdIZc48ay8q0OkbKck2lkX9LXGuitIozrNcO1c3FyqIWchVUZJPACsltixj2hLG9tKrGIMGILYw29M4xqGoHgc7+yplKmR1srK+/NgtaYHdvte5N3JDKUELSuiMVKnGnOlWG4thhjI34O/oqRs/Zy2U6oB8nMoVWIGVlUb1JA4OAT3g9dSLd0nQ20yGORVHNySd3myRP87eM54jprgKZUe1uDiVRlJBu1hTlJV/aBxkdffXJLv6PU5ZpKi2pbdJD1iPJXksXzZgJk9YYSUD2I3iaiWx02d3H+ra4A7mBcfepu4vi0STsMTWkuJ1HV5kuP2SpDjsxXd5zXvV6JLcSDt5jofuitqYovbu4pr6Y5f862tI/1kluCP2UAkb3JUm8+VvI4/mwqZX9dsrGPvHwqJEwaazU8I7d5T2cxI1P/AGem7e+ZYXmUZmu5cQjqHmoe4KC1DXF7N/Ft/SO77ZyXtw6kfJQqUZgBl5WG4ZPEIDnHDU3ZUeba1z8LjhjKGFZFR2Clm3LnSzHdnA34G7IqawMSraW5zKRmSTj5NWJLyN+0xzgdJ7BXdw6Qxi2gTykjKebnG5hzpJW4jJPHiax65d5CMqUVKrYnsX9i8V67rHbIso9nyyPcTKDLp0ElsYAy2M50jUev5orWW9wrqGQhlYZBHAjoNdIyrnmeW1srj8uK1oPUUmabnuVQanZVA4kkAe01eRySqOGkqnblGHOLeN5z9JRpT+dsD2ZpBZ3UvpZRCv0IRlvGRv7CpvaHTwmvydO+J5kk6q02ogfnNxx/fN7aPhRbzEJ7W5o9+81zaWyh5d2SLicajvJCyMBk9J7amVlG9xV6zjkqvfy6lfdJJgAEvJIwSONeaGkbcoJ87HHJ6ga9I5Ici0sUJ1GSV8a5DjjjeFHQuc7qznIWw8tfPKd62yaV/eyjLHvEeP569HzS6qmO2m1drRaZEXaezI7iJoplDowwQftB4g9ory27sHtbh7aQltI1wyHjJCTgZ/bU80+B6a9bLbq89/1C2nBIgZWxPavq0ncXibCy6fpDThv4KptLM5xhKWSqU1M3no39RvumnQaavPRv6jfdNaSsT0/kr+gWv1eH8NatKynJu/uTZ24jt1wIIgGeQAEeTXfhQTViYrxuMkMfqozkeLED3VN46+Hq0vca5cyfmUiDjM0cI/5pFQ+4mrtAFUDgAMDuG6sfyh2VIZbSOS4kfylyMgBUAEcbyahpGQQQOnpq8XkpB89Wk/eO7+4nFKvQ27Zr+XBc6Em525BH580a97rn2ZqKeVcJ3R+UlP8AtxSNnxxj31Pttkwx+ZFGvcqj34qVppiZWzWxv36GKbacg2krpbSAz25TTIVjLGFw2ricAK53dtXeu+bgttF3tJKfcFFMcoxpurGT/feM90sL/wB0FaECl16jxFsiu/cpfyTct592w7Ioo097ajS/FeM+keeTr1yvg/wqQPdVzijFLqHjT2OnpgVtvyct082GMHr0gn2nJp+32VGkjSKoDsACewcAOodgqXilrbq0Jc5PNsTTRS0VpBR7e5RwQYjm1EyAgIFJ1DgRnh76ibO5ONBGptJCpxko4yj9IDKDzWxu1Kejgaj7Y27ay3AgkBzE4LOwCqmN2OcOcDvGOBqbBsmI77SYxdkbB0/pnIHhiuNbzqfQuuzs0nVVxdcU9Die7jmIiuVNvODmNsjzvpQy8G9U7+sU3clmKw3BEc6nNvcAc12H2MRuKdI4dj92ZwpS5gS5jPEx7j3mN/7Gq0SKVMcbeWjPG2nJSVf3bNvOOjPVuNYxBac17cmdyXg1mSRdJwIb2P6IO6KUdab+PU3ZUNpiqhW85be5t2/411xnxXf7aZurrHEliilflBpcRt50NyOlT0SjcDjvrPbS5Qxx7mcA4xvI1HCNGC37WhwD16AemuTme2zsKrd33wNQZy2sKec8NrbIfo60aSU+CsD4VLivOeJI11HHkbKPo0rueU9S5HHqXtrIWO2lkPNbIJbepyecFjbT+15NFUdXlTV7bXeeBILqF+TGXKLuWG3HQg6ZDxPCkZ1NtbBx777qXVqzKWhtyHmJzc3LDKoxG/1n6Ag3KOPa5BdRw5itlNxMT8o2d2o9M0vBfVGT2VBMigCOVxCg3LawEvK37xk37+kDHaasbZ5tIW3gS3jHBpOIHWI0/ua6pnhlHXlx19FhvG73kw1wh+Fy5JxzVGI4xnJ0qfOOMjU2/p3VKO34U+Th1TMu4JCuvTjgCw5q+JqHcWtuP0y58qfos4VAf3aHf45qTBt6FRpgjkcDgIom0+3AFbgu6kNOSSdWluojvF5L9C2X+tJ/ZFP81OQcmog2qTVM4+dKdeO5TzV8BXP5TuG8y1K9ssir7lyaPIXj8ZYYh+whc+1yB7qrD1I8ywqo+nSrLZVAG6uZbhVGWZVHWSB9tVXxfZvS3E79gYRj2RgfbTsXJe2U58krHrfMh9rk1WJyuwWcq+3M8qjvUDzb85uJyMZbIMrEEY6Kc+Fk+bG57SAv2nNLarhpgNwFzcAdgErUt9LpidupGPsU1lJalX7NZR4s03IK2uvgmuIQqs8jya3LsxDHSOauBgBRjncK0v5JuG9JdMOyKNI/e2o++nOSdr5Oxtk6oI/eoP8AeratumeK9iS9uZS/FaI+kMkp/wByR2B8M491NfE+3+VIQfKRmMDAARSpBCADdknJPH2Vf0hpdRnjWmrPFtksfIoG85QUb1oyUPvFPXno39RvumnJYtFzdJ0LcyEDqD4cfepu89G/qN901RyPT+Sv6Da/V4fw1q0xVXyV/QbX6vD+GtWtAZ3a2/aNkvUty/sRFB/7Voqz11v2tAOq1mPtkjFaGgCiiigM9y13Qwt9C7tmz1DyoU+5jWhrPcvf0CQ9KtEw/hmQ1oaAKKKKAKKKKAKKKKAxo5TWz3bHybHyalGk8nISSfm6FU5G472x2U9Nc7Pfe0Rz1i3mU+1UrmXlHEL9lSFmkRCrsqnU28YUcAwGOJ8OmrQbUuX9HbFe2WRV/wCq5NcE88uB9KUbtGk1gv5U+im+EWq+inu4/VWcj+V0IqNeXauMNP5YdAms5SR/FGoIq9uGugNUs8EC9iliP4nIHuqqeQyAlZbq4A4sGFvCO9wFOO7NTJd9suDTx+6/N37Mptq5fCqh5zOkcefLEK0jBcr5WMMo38NR4cK0WzrWHZJKXKq0L5KXZQFi28mKbAzq3c0jceHGqPbFqWUNEE1h1aNgGcNJGwdVEsmWkORv0gDrNXOzdpQbSZnvnjVUyEs3cDQcYMkmca2O/SRuA3jfVWVCP1t7y0y+yl5Vcn28k+0RGLbSUxAFCloS2C82B6U6gcDzQMHJzhdluxXfIqqeOlLlg3rFEDN/NiueUO22aN9nRSi5iJQ/CA2oxwq2oxSNwd+aoDA+aSTjFP7Pt9AyQowcFjrjweppIiDGfWBHaa5WqV7A9f6NyVg72uHbLiymjQYFxJGvVDavH/2KMT35qUHsT6RriX94tyw9mnFcxzmPGqa6t88CxW4iOeBDkHd3kVawPdEZjmt516ypTP8AEhI91dF33U89o9tXxp8qNPkYttrWMfmIV7reX/Cpfxst+uT+hN/hS/lS5X0lsW7YpFb3Ng0fGeMelSaL143x/MAR76uu/wCDzOCljRv/ANJ/QfGy365P6M3+FHxtt+uT+jN/hUm329A/mTRk9WoA+w76nK2emqx1XfucpXFnF8ehUfG2365P6M3+FHxtt+uT+jP/AIVcUUpLX46k3rP+r49DxSG+UNLx33E7DmtwaViOjduPCm9qXqmCQDOSjAc1hxB6xUyA8+f6zcfjNTe1v0eX92/3TW0lr8dSr1l/V8eh6Ps3lTAsMakyc2NB6GY8FA46OypHxut+uT+jN/hU3Y7Zt4T1xRn2otTMVlJa/HUm9Z/1fHoU3xut+uT+jN/hUPafLqKJQyh2XPP+TlQqvWNSgHuJFaSmLqwSTT5RQ2g6lzvAbrxwzRqVMyoysk8Yvj0PKr+5WS+unTOl2iYZBU4aBOIO8cKZvPRv6jfdNS9snO0bzseIeyFKiXnon9RvumrOLpXA3PJvlRbpZ26s5BWCIH5OQ7xGvSFwasvjfbfrD/Tk/wAa75K/oNr9Xh/DWrTFTidK2ej49DHNyig/Kaya+aLRlzpfzjMpxjGeAq7+Ntt+s/6P/jUWT/5dO2yk/HStBinmFbPR8VyKg8r7X9aP5X/8o+OFr+uH8rf+Vb4oxWeYVs9Hx6GO5ZcpbeSxmRJQzFRgYYZIdT0jsq5Tlfa4Hyy+xv8AymuXP/x1x6n2soq6hj5o7h9lb5tRWz0fFcir+N9p+vT3/wDlHxwtP16e/wD8q30UaB1UxMrZ6PiuRT/HC0//AER+0/8AlRLjl7apIq+UVlbdrU5Ct0BhxA7a0WgdVRZ9kxvIsjrqZPNzvAJ6QvDPbWO9sLg7KvmTp69Dr8qx/TX20lSPJiit8xzrDR9+xmeVm3Ut5Ifkwzls6yowijjz2IAJ4bzjpqZH8KmAOqO3QjdoxK5HRzjzBu6gas9oSaYnYKXwpIQDJYjgAKzOw2uLpNNwZIFXzlClGkyTu14GF6MLvx01EqqR6oUlZXkkqZt48EPSRQJJpRGu7gcdTa9Ha7NzY+7j2VxfxsWCz4nmbelqh0xIPpSdaj6R8BU0zBfzexRQV898cyLP0j8+Q9XtplrbQTb25JlfDXE53soO7JP0zwVeAqWdIz2/7n0W5Y7yovIhz9R8ppwkrgYDudy2sA+auSNRG/xzip2hsRHJ8oqMQZATpBGqOJpJMfshiijsWtKzoup0HyFkpWIfrLjGGOfnEE6c9LM1MPY6AUO9orKZ3P8Auzb2PuNQ4nohaUXfenHcUlpsvScIAvPVV3AAPJEs0OR1FjKh6w9WdlEOZpOjXlYmbeAw3Nazj5wzkKeP95LWZcsg3NLZQyIeqS3J0kdvOWnwUfS7L8heBRIP1dwBgHsJK4z1qKyMTbS1b7738Aso2DMsHyMq75LWTnRMPpRniFP0l3dYruKKB5NLK9ncH6J0a+1COZKPfTi2+thb3BImj51vONzMo3agfpjcGU7jnPA06Jg/5vfIhZvMbHMlx0qeKv2cequiPK5drP13rc8R7F3F9C5X+lJ/dG91OQ8pIiQkuqBzuCyjRk/st5reBql23Jc2qabZpJg29VKl3jwRu8pjnL0Ybfg7jWlgAmiUyJudQWR1zjI3gg1SbrQ5zilFSklR7Vg+Ak+zYZPPjR89ag++oZ5LQfMDxnrjd0x4A4pG5NhN9tI8B+ip1Rn/AI2yB4YpBfXMXpYhMo+fCcN4xN/YmtdNqIV7+E/Z4dDo7GmX0d1J3SKkg8TgH30n56v6iX+eIn7wqTZ7ehlOlXAbpRuYw/hbfVgK1JPJkynKOEkuB4pBcMGlyjennJ04OD5VsgdeOuu57xCrKcrlSOcpHEY7qdt/Pm+s3H4zU/W0ktov2bzjT0f/AE3nIfaSyWFuNal1iRWXIyGUaSCOPRWgzWA/0+2ZbzQzRSxRs0M74JUagknPTB443keFab4rRr6KSeLqCSuR/K+RTzE0s3k2vbqXINLmqUbNuk8y61dksSt70K/ZVJfbZvYZ2ZkV4o4yZipZYwoGoMC48/sBIrHKmwqFjfrdkv8AP9MrNLrurt+hrmQA9YTCD7tN3no39RvummtlKfIqW858u3rSEuftp289G/qN901ZwPT+Sv6Da/V4fw1q1rP8ktqxGyt1EiEiCIEahkERrkYzV8GrKo1prNGfvTp2rbn6dtOv8rxtWirO7b3X9i3WbhPF4gw+4a0ANaYdUUmaM0BQcvT/APz5u3yY9sqCr8Cs/wAud9sqfrLi2T2zL/YGtDQBRRRQBRRRQBRRRQHJFZrlPs26lli+DlVRQ+olipy27duODjO/trT1ywqZRvKh0srR2cryXEzke0VjQW9sq+XB0aBkqr6QzuzHeVGrOTvJ3ca7uIzbwiKI6p52xrPEsfSSHsUcO4ChOSscUstwGkMjFn3sQoO8gaV4jfwOarOTm12kL3VyjqFjChyuEUA4bSOJLMckgYwAOiuVXk+0eyiknOGKVK1zb09CwuLJQ9taJ5i/KydqxebnrLSEHwNcSjV+UH6kMYP7uEk+9zUnYUoklnnyDqYInZFFkA9zP5RqjWW/Z879MguH9uoL7gK0yrVa7q+rdXyOvNewfrQxH/khDD3xj211b2Slrm0fzWPlI+xZMk47VcE+yk2ocWMEn6o28ngpXP8A1Jp7bcgilgnBxhvJv2xybs9wbSfE1nruFW3Rb+KdUN26fCYTHKdNxA2C44q6jKSL2MN/bkiuX2issZguFXy+dGg5wz4LI6kb1Uhc56MEVX8otsNGUurZHYPEVZwuUZSW0FhxBVt4J4hiM1ZyclY5Jo7gtIJFIbziVJI3jS2dIPUMVuLwRt2MUpTwTypmnp6DfJbZ11FJN8IKlH0lSG1HKjTvyBv06d/ZWkApRS10jG6qI8draO0lefwJRiloqjmQ7zZkcoxKiv3jeO48RUD8iyxfo87Afq5flF7gTzh7au6KlxTOkbSUVTZvxPEobgq0utT+kT6mXeNXlW1buOM5qXFMrDmkGuLfz5/rNx+M1LLaK28jf1jcfaN9ZRrIutnLNUe7H4fMsuTG0fg9+hJxHcr5Fj1SAloSe/nL3kV6hmvFLqxZkK6tQP0tzAjeCrjgQQCD2VreSXL1nkWC7KhyoUONwd13HJ4ZYYPYc1jmlgzf28mnKDqkb4isd/qVtDECWy+dcthuyFMNKfHcv8VX22eUcFrHrmkA+io5zuehUUb2NeaT3clxO9xMMO40onHyMQOVTtbJJY9Z7K6HnFApq99G/qN9009TN56N/Ub7poD0Pk/siGSxtvKRI35vDvKjPo16eNPnktEPRmSL1JHUezOKd5K/oNr9Xh/DWrWpcUzpG1nHBNmK5TbOli+DSC4Z9F1EF8oqtpMuYskgAkc/h21diW9TikEvqs0Z9jAj303y4hJsJivGNRKO+Flk+xTV1bTB0VhwZQw7iMj7aXSvFbzSftyoVP5edfS2069qhZB7UOfdXUXKm2JwZQh6pA0Z9jgVbGuJIAwwQCOogGlHqZeg848HzqZ/lFcrLJZIjKwa7VjpIbdFG8nR2gVpAax19sGCTaUUYiVQlvLI+j5Mks6ImSmD9IirccnCvorm4j6gX8qvslDfbSrF2zeT4rkXWaM1S/BbxOE0Mo/bjKE+KNj3UflG5Tz7UN2xSqfYrhTS8PCrk0+99C7oqlXlPGPSpNF164nwP4gCPfS7P5UwzTGJGGoDK7xz1xxXu6jvpeQ8G0pWhc0VzqoqjkdUUUUAmKi7QsFlieM7g6sp7MjGal0UzNTadUZuXkosdm0NtlXwCrk72dPNLHq3Yxw30w3J6dNnmJZC0wXh8083BjA6FwT41qsUYrn4aO6/U2m11xrjqZVuT877PEbSETFScfNGVx5Mj6IGPHfT68k1ks1huCWk0klwecrvvYqerON3DdWjorVBB/qbTY6Y1wI1jYrHEkY3qihR3AYqTpoxS1eRwbbdWFFFFDAooooAoopDQHjdv58/1m4/Gan6TaWz5rR5TPC4jaaV1mUeUj0u5YaiuSm4/OHjXEE6uMowYdYOfsoBymprVHGllVh1EA07RQ2rRGt9nRocoig9eN/tNSaKKGBTN56N/Ub7pp6mbz0b+o33TQHp3JU/mNr9Xh/DWrUGsnyd2rLFZ2/lYGMfkIsSRHynN8muNSbmB7s1oLDa8Uw+TkVj0jgw71O8eIrKot2ckq7N2JJuYQ6MrcGUqe4jB+2qXkROTZIjefAWgf1oGMfvCg+NXpNZywPkNpTRHcl2onj/AHsYWO4Xvx5JvE1pBpMUhoFQ9s7TW3t5Jm4RoWx9IjzVHaTgDvoCq2D8pe3k3QHjt17oV1P/AN5CPCtCBVTyV2a0FpGknpCC8p65ZCXk/wCzEeFW9AJijFLRQCaar7bk/CkplCZkJJ1tziM9AzwHdVjRWURSk1kxNNFLRWkhRRRQBRRRQBRRRQBRRRQBRRRQBRRRQBRRRQBRRRQCFazu1uQVrMS4UwyH/wCyE6CT+0BzW8RWjooDzLaHIy8g3ppukHViKXHqnmt4EVSrfLr0Pqjk6Y5AY28A3HwzXs+Kh7S2PDcLpnjSRepgDjuPEeFAeW0Vo9of6ald9lOU6opsyx9ytnWntPdWZv4Z7b9KgeMD/wC1flYj261GV/iAoDumbz0b+o33TXcUysMqQw6wcj2iuLz0b+o33TQHp3JYfmFr9Xh/DWnr3YkMu90GocHHNYdzDfTXJUfmNr9Xh/DWrWsarmapOLqik/JtxF6Gbyi/QmGfZIu8eOaqOUd47RqzxtBPA4khkI1xawCCrOg3I6llOQNzdlbHFBQGpu0yOviJ/kq/DKfYPKaG6hEiMAR6RCw1RsOKt/7wNV7yjaFwix860t3Du/FZ503xoh+ciHnE8CQo6DUjbHIe0uCS8ShvppzT49B8Qa6it7q3AWMRzxqMBcCBwOoaRobuwtKtZi5GX4vj3QvgKWqaHlNHqCy6oH+jKNGe5t6N4GrYP1VSaeRzlCUfyR3RXOaUVpItFFFAFFFFAFFFFAFFFFAFFFFAFFFFAFFFFAFFFFAFFFFAFFFFAFFFFAFFFFAFIwpaKAzO1f8AT61mJdFMEh+fCdGT1snmt4isltnkbewo+gLdJpYAp8nINx4oea3gfCvU6SgK7k1CUs7dWBVlgiDAjBBCKCCO+rKiigCiiigEoxS0UA1Nbq66XUMp4ggEHwNVR5NBN9tI8B+ip1RnvjbcPDFXVFS4p5lxtJRyZRm9uYvSxCZR8+Hc3jGx+wmpdjt2GU6VcB+lGyjj+Ft9TyKiXuy4phiVFfvG8dx4ilGsir0JfkqenImaqM1huU1pJCY4raV8yHKCRiyoYyCCGwXHdkitjYMxjXymNZUatOcZ6cZArIzq2irSxuwU0614kmiiirOB/9k=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 altLang="cs-CZ"/>
          </a:p>
        </p:txBody>
      </p:sp>
      <p:pic>
        <p:nvPicPr>
          <p:cNvPr id="18440" name="Picture 8" descr="http://www.gymhol.cz/projekt/fyzika/01_uvod/image0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000240"/>
            <a:ext cx="3109913" cy="1878012"/>
          </a:xfrm>
          <a:prstGeom prst="rect">
            <a:avLst/>
          </a:prstGeom>
          <a:noFill/>
          <a:ln w="31750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1643042" y="4143380"/>
            <a:ext cx="6143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cs-CZ" sz="3200" i="1" dirty="0" smtClean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Světlo se šíří </a:t>
            </a:r>
            <a:r>
              <a:rPr lang="cs-CZ" sz="3200" b="1" i="1" u="sng" dirty="0" smtClean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přímočaře</a:t>
            </a:r>
            <a:r>
              <a:rPr lang="cs-CZ" sz="3200" i="1" dirty="0" smtClean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!  </a:t>
            </a:r>
          </a:p>
        </p:txBody>
      </p:sp>
      <p:sp>
        <p:nvSpPr>
          <p:cNvPr id="7" name="Obdélník 6"/>
          <p:cNvSpPr/>
          <p:nvPr/>
        </p:nvSpPr>
        <p:spPr>
          <a:xfrm>
            <a:off x="928662" y="2285992"/>
            <a:ext cx="4857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cs-CZ" i="1" dirty="0" smtClean="0">
                <a:latin typeface="Comic Sans MS" pitchFamily="66" charset="0"/>
                <a:cs typeface="Tahoma" pitchFamily="34" charset="0"/>
              </a:rPr>
              <a:t>Světlo se šíří optickým prostředím → je tvořeno proudem částic – fotonů, proto se šíří i vakuem !!!</a:t>
            </a:r>
          </a:p>
        </p:txBody>
      </p:sp>
      <p:sp>
        <p:nvSpPr>
          <p:cNvPr id="8" name="Obdélník 7"/>
          <p:cNvSpPr/>
          <p:nvPr/>
        </p:nvSpPr>
        <p:spPr>
          <a:xfrm>
            <a:off x="1071538" y="5072074"/>
            <a:ext cx="6929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cs-CZ" sz="2000" i="1" u="sng" dirty="0" smtClean="0">
                <a:latin typeface="Comic Sans MS" pitchFamily="66" charset="0"/>
                <a:cs typeface="Tahoma" pitchFamily="34" charset="0"/>
              </a:rPr>
              <a:t>důkaz:</a:t>
            </a:r>
            <a:r>
              <a:rPr lang="cs-CZ" sz="2000" dirty="0" smtClean="0">
                <a:latin typeface="Comic Sans MS" pitchFamily="66" charset="0"/>
                <a:cs typeface="Tahoma" pitchFamily="34" charset="0"/>
              </a:rPr>
              <a:t> tělesa  umístěné na jedné přímce se překrývají,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cs-CZ" sz="2000" dirty="0" smtClean="0">
                <a:latin typeface="Comic Sans MS" pitchFamily="66" charset="0"/>
                <a:cs typeface="Tahoma" pitchFamily="34" charset="0"/>
              </a:rPr>
              <a:t>využití: zaměřování – stavby, geodeti</a:t>
            </a:r>
          </a:p>
        </p:txBody>
      </p:sp>
      <p:pic>
        <p:nvPicPr>
          <p:cNvPr id="9" name="Picture 2" descr="Výsledek obrázku pro sv&amp;ecaron;t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0"/>
            <a:ext cx="928694" cy="1214267"/>
          </a:xfrm>
          <a:prstGeom prst="rect">
            <a:avLst/>
          </a:prstGeom>
          <a:noFill/>
        </p:spPr>
      </p:pic>
      <p:sp>
        <p:nvSpPr>
          <p:cNvPr id="10" name="Tlačítko akce: Domů 9">
            <a:hlinkClick r:id="rId4" action="ppaction://hlinksldjump" highlightClick="1"/>
          </p:cNvPr>
          <p:cNvSpPr/>
          <p:nvPr/>
        </p:nvSpPr>
        <p:spPr>
          <a:xfrm>
            <a:off x="8429620" y="0"/>
            <a:ext cx="714380" cy="428628"/>
          </a:xfrm>
          <a:prstGeom prst="actionButtonHom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Zpět nebo Předchozí 10">
            <a:hlinkClick r:id="" action="ppaction://hlinkshowjump?jump=previousslide" highlightClick="1"/>
          </p:cNvPr>
          <p:cNvSpPr/>
          <p:nvPr/>
        </p:nvSpPr>
        <p:spPr>
          <a:xfrm>
            <a:off x="0" y="6572272"/>
            <a:ext cx="785786" cy="285728"/>
          </a:xfrm>
          <a:prstGeom prst="actionButtonBackPrevio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" action="ppaction://hlinkshowjump?jump=nextslide" highlightClick="1"/>
          </p:cNvPr>
          <p:cNvSpPr/>
          <p:nvPr/>
        </p:nvSpPr>
        <p:spPr>
          <a:xfrm>
            <a:off x="8358214" y="6572272"/>
            <a:ext cx="785786" cy="285728"/>
          </a:xfrm>
          <a:prstGeom prst="actionButtonForwardNex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 advAuto="0"/>
      <p:bldP spid="6" grpId="0"/>
      <p:bldP spid="7" grpId="0"/>
      <p:bldP spid="8" grpId="0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i="1" u="sng" dirty="0" smtClean="0">
                <a:solidFill>
                  <a:srgbClr val="C00000"/>
                </a:solidFill>
                <a:latin typeface="Comic Sans MS" pitchFamily="66" charset="0"/>
              </a:rPr>
              <a:t>Šíření světla ve vakuu a ve vzduchu</a:t>
            </a:r>
            <a:endParaRPr lang="cs-CZ" b="1" i="1" u="sng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sz="2800" dirty="0" smtClean="0"/>
              <a:t>Ve vakuu stejně jako ve všech průhledných prostředích se šíří světlo přímočaře. </a:t>
            </a:r>
          </a:p>
          <a:p>
            <a:r>
              <a:rPr lang="cs-CZ" sz="2800" dirty="0" smtClean="0"/>
              <a:t> </a:t>
            </a:r>
            <a:r>
              <a:rPr lang="cs-CZ" sz="2800" b="1" dirty="0" smtClean="0"/>
              <a:t>Ve vakuu je světlo nejrychlejší</a:t>
            </a:r>
            <a:r>
              <a:rPr lang="cs-CZ" sz="2800" dirty="0" smtClean="0"/>
              <a:t> a šíří se rychlostí </a:t>
            </a:r>
            <a:r>
              <a:rPr lang="cs-CZ" sz="2800" b="1" dirty="0" smtClean="0"/>
              <a:t>300 000 km/s</a:t>
            </a:r>
            <a:r>
              <a:rPr lang="cs-CZ" sz="2800" dirty="0" smtClean="0"/>
              <a:t>.</a:t>
            </a:r>
            <a:endParaRPr lang="cs-CZ" sz="2800" b="1" dirty="0"/>
          </a:p>
          <a:p>
            <a:r>
              <a:rPr lang="cs-CZ" sz="2800" dirty="0" smtClean="0"/>
              <a:t>Ve vzduchu se světlo šíří jen o malinko pomaleji než ve vakuu. Pro naše účely budeme uvažovat, že rychlost světla ve vzduchu je také 300 000 km/s. </a:t>
            </a:r>
          </a:p>
          <a:p>
            <a:r>
              <a:rPr lang="cs-CZ" sz="2800" dirty="0" smtClean="0"/>
              <a:t>Ve všech dalších průhledných prostředích se šíří světlo pomaleji než ve vzduchu</a:t>
            </a:r>
            <a:endParaRPr lang="cs-CZ" sz="2800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8429620" y="0"/>
            <a:ext cx="714380" cy="428628"/>
          </a:xfrm>
          <a:prstGeom prst="actionButtonHom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Zpět nebo Předchozí 6">
            <a:hlinkClick r:id="" action="ppaction://hlinkshowjump?jump=previousslide" highlightClick="1"/>
          </p:cNvPr>
          <p:cNvSpPr/>
          <p:nvPr/>
        </p:nvSpPr>
        <p:spPr>
          <a:xfrm>
            <a:off x="0" y="6572272"/>
            <a:ext cx="785786" cy="285728"/>
          </a:xfrm>
          <a:prstGeom prst="actionButtonBackPrevio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" action="ppaction://hlinkshowjump?jump=nextslide" highlightClick="1"/>
          </p:cNvPr>
          <p:cNvSpPr/>
          <p:nvPr/>
        </p:nvSpPr>
        <p:spPr>
          <a:xfrm>
            <a:off x="8358214" y="6572272"/>
            <a:ext cx="785786" cy="285728"/>
          </a:xfrm>
          <a:prstGeom prst="actionButtonForwardNex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Výsledek obrázku pro sv&amp;ecaron;t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0"/>
            <a:ext cx="928694" cy="121426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i="1" u="sng" dirty="0" smtClean="0">
                <a:solidFill>
                  <a:srgbClr val="C00000"/>
                </a:solidFill>
                <a:latin typeface="Comic Sans MS" pitchFamily="66" charset="0"/>
              </a:rPr>
              <a:t>Rychlost světla - přehled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214422"/>
            <a:ext cx="8229600" cy="4525963"/>
          </a:xfrm>
        </p:spPr>
        <p:txBody>
          <a:bodyPr/>
          <a:lstStyle/>
          <a:p>
            <a:r>
              <a:rPr lang="cs-CZ" sz="2400" dirty="0" smtClean="0"/>
              <a:t>Světlo se šíří obrovskou rychlostí</a:t>
            </a:r>
          </a:p>
          <a:p>
            <a:r>
              <a:rPr lang="cs-CZ" sz="2400" dirty="0" smtClean="0"/>
              <a:t>Ze Slunce dorazí světlo k Zemi za 8 minut</a:t>
            </a:r>
          </a:p>
          <a:p>
            <a:r>
              <a:rPr lang="cs-CZ" sz="2400" dirty="0" smtClean="0"/>
              <a:t>Ve vakuu je rychlost světla 300 000 km/s</a:t>
            </a:r>
          </a:p>
          <a:p>
            <a:r>
              <a:rPr lang="cs-CZ" sz="2400" dirty="0" smtClean="0"/>
              <a:t>Označujeme ji </a:t>
            </a:r>
            <a:r>
              <a:rPr lang="cs-CZ" sz="2400" b="1" i="1" u="sng" dirty="0" smtClean="0"/>
              <a:t>c</a:t>
            </a:r>
          </a:p>
          <a:p>
            <a:r>
              <a:rPr lang="cs-CZ" sz="2400" dirty="0" smtClean="0"/>
              <a:t>V ostatních prostředích je rychlost světla menší</a:t>
            </a:r>
          </a:p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455760"/>
              </p:ext>
            </p:extLst>
          </p:nvPr>
        </p:nvGraphicFramePr>
        <p:xfrm>
          <a:off x="357158" y="3571876"/>
          <a:ext cx="8229600" cy="2928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33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Optické prostředí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Rychlost světla v km/s</a:t>
                      </a:r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Vakuum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300</a:t>
                      </a:r>
                      <a:r>
                        <a:rPr lang="cs-CZ" sz="2000" baseline="0" dirty="0" smtClean="0"/>
                        <a:t> 000</a:t>
                      </a:r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40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Vzduch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Téměř 300</a:t>
                      </a:r>
                      <a:r>
                        <a:rPr lang="cs-CZ" sz="2000" baseline="0" dirty="0" smtClean="0"/>
                        <a:t> 000</a:t>
                      </a:r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Led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229 000</a:t>
                      </a:r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Voda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225 000</a:t>
                      </a:r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Sklo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200 000</a:t>
                      </a:r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diamant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124 000</a:t>
                      </a:r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lačítko akce: Domů 6">
            <a:hlinkClick r:id="rId2" action="ppaction://hlinksldjump" highlightClick="1"/>
          </p:cNvPr>
          <p:cNvSpPr/>
          <p:nvPr/>
        </p:nvSpPr>
        <p:spPr>
          <a:xfrm>
            <a:off x="8429620" y="0"/>
            <a:ext cx="714380" cy="428628"/>
          </a:xfrm>
          <a:prstGeom prst="actionButtonHom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Zpět nebo Předchozí 7">
            <a:hlinkClick r:id="" action="ppaction://hlinkshowjump?jump=previousslide" highlightClick="1"/>
          </p:cNvPr>
          <p:cNvSpPr/>
          <p:nvPr/>
        </p:nvSpPr>
        <p:spPr>
          <a:xfrm>
            <a:off x="0" y="6572272"/>
            <a:ext cx="785786" cy="285728"/>
          </a:xfrm>
          <a:prstGeom prst="actionButtonBackPrevio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" action="ppaction://hlinkshowjump?jump=nextslide" highlightClick="1"/>
          </p:cNvPr>
          <p:cNvSpPr/>
          <p:nvPr/>
        </p:nvSpPr>
        <p:spPr>
          <a:xfrm>
            <a:off x="8358214" y="6572272"/>
            <a:ext cx="785786" cy="285728"/>
          </a:xfrm>
          <a:prstGeom prst="actionButtonForwardNex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Picture 2" descr="Výsledek obrázku pro sv&amp;ecaron;t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0"/>
            <a:ext cx="928694" cy="121426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pull dir="rd"/>
      </p:transition>
    </mc:Choice>
    <mc:Fallback xmlns="">
      <p:transition spd="slow">
        <p:pull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60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6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Gold Columns">
  <a:themeElements>
    <a:clrScheme name="Motiv sady Office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Motiv sady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Gold Columns</Template>
  <TotalTime>7308</TotalTime>
  <Words>419</Words>
  <Application>Microsoft Office PowerPoint</Application>
  <PresentationFormat>Předvádění na obrazovce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Comic Sans MS</vt:lpstr>
      <vt:lpstr>Tahoma</vt:lpstr>
      <vt:lpstr>Gold Columns</vt:lpstr>
      <vt:lpstr>Světelné jevy I.</vt:lpstr>
      <vt:lpstr>Zdroje světla</vt:lpstr>
      <vt:lpstr>Optické prostředí</vt:lpstr>
      <vt:lpstr>Prezentace aplikace PowerPoint</vt:lpstr>
      <vt:lpstr>Šíření světla ve vakuu a ve vzduchu</vt:lpstr>
      <vt:lpstr>Rychlost světla - přehled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Světelné jevy</dc:title>
  <dc:creator>ZŠ Bojanov sborovna</dc:creator>
  <cp:lastModifiedBy>Nejedlá Ivana</cp:lastModifiedBy>
  <cp:revision>94</cp:revision>
  <cp:lastPrinted>1601-01-01T00:00:00Z</cp:lastPrinted>
  <dcterms:created xsi:type="dcterms:W3CDTF">2017-04-27T06:41:23Z</dcterms:created>
  <dcterms:modified xsi:type="dcterms:W3CDTF">2020-05-15T10:40:10Z</dcterms:modified>
</cp:coreProperties>
</file>