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8" r:id="rId3"/>
    <p:sldId id="256" r:id="rId4"/>
    <p:sldId id="257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754" autoAdjust="0"/>
  </p:normalViewPr>
  <p:slideViewPr>
    <p:cSldViewPr>
      <p:cViewPr varScale="1">
        <p:scale>
          <a:sx n="75" d="100"/>
          <a:sy n="75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45D6-C6E3-4B54-8AD3-2DE8A1060B31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BC15-ACAC-41E9-BF1F-9450EE6B3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rEBbF6wnS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Volné dílo, https://commons.wikimedia.org/w/index.php?curid=1550301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2BC15-ACAC-41E9-BF1F-9450EE6B372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https://www.youtube.com/watch?v=9rEBbF6wnSw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2BC15-ACAC-41E9-BF1F-9450EE6B372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2BC15-ACAC-41E9-BF1F-9450EE6B372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Autor</a:t>
            </a:r>
            <a:r>
              <a:rPr lang="en-US" dirty="0" smtClean="0"/>
              <a:t>: Blue Plover – </a:t>
            </a:r>
            <a:r>
              <a:rPr lang="en-US" dirty="0" err="1" smtClean="0"/>
              <a:t>Vlastní</a:t>
            </a:r>
            <a:r>
              <a:rPr lang="en-US" dirty="0" smtClean="0"/>
              <a:t> </a:t>
            </a:r>
            <a:r>
              <a:rPr lang="en-US" dirty="0" err="1" smtClean="0"/>
              <a:t>dílo</a:t>
            </a:r>
            <a:r>
              <a:rPr lang="en-US" dirty="0" smtClean="0"/>
              <a:t>, CC BY-SA 3.0, https://commons.wikimedia.org/w/index.php?curid=15244804</a:t>
            </a:r>
            <a:endParaRPr lang="cs-CZ" dirty="0" smtClean="0"/>
          </a:p>
          <a:p>
            <a:r>
              <a:rPr lang="cs-CZ" dirty="0" smtClean="0"/>
              <a:t>Autor: </a:t>
            </a:r>
            <a:r>
              <a:rPr lang="cs-CZ" dirty="0" err="1" smtClean="0"/>
              <a:t>Kuo</a:t>
            </a:r>
            <a:r>
              <a:rPr lang="cs-CZ" dirty="0" smtClean="0"/>
              <a:t>-</a:t>
            </a:r>
            <a:r>
              <a:rPr lang="cs-CZ" dirty="0" err="1" smtClean="0"/>
              <a:t>Chu</a:t>
            </a:r>
            <a:r>
              <a:rPr lang="cs-CZ" dirty="0" smtClean="0"/>
              <a:t> </a:t>
            </a:r>
            <a:r>
              <a:rPr lang="cs-CZ" dirty="0" err="1" smtClean="0"/>
              <a:t>Yueh</a:t>
            </a:r>
            <a:r>
              <a:rPr lang="cs-CZ" dirty="0" smtClean="0"/>
              <a:t> – </a:t>
            </a:r>
            <a:r>
              <a:rPr lang="cs-CZ" dirty="0" err="1" smtClean="0"/>
              <a:t>Vanilla</a:t>
            </a:r>
            <a:r>
              <a:rPr lang="cs-CZ" dirty="0" smtClean="0"/>
              <a:t> </a:t>
            </a:r>
            <a:r>
              <a:rPr lang="cs-CZ" dirty="0" err="1" smtClean="0"/>
              <a:t>somae</a:t>
            </a:r>
            <a:r>
              <a:rPr lang="cs-CZ" dirty="0" smtClean="0"/>
              <a:t> </a:t>
            </a:r>
            <a:r>
              <a:rPr lang="ja-JP" altLang="en-US" dirty="0" smtClean="0"/>
              <a:t>台灣凡尼蘭</a:t>
            </a:r>
            <a:r>
              <a:rPr lang="en-US" altLang="ja-JP" dirty="0" smtClean="0"/>
              <a:t>, </a:t>
            </a:r>
            <a:r>
              <a:rPr lang="cs-CZ" dirty="0" smtClean="0"/>
              <a:t>CC BY-SA 2.0, https://commons.wikimedia.org/w/index.php?curid=81636069</a:t>
            </a:r>
          </a:p>
          <a:p>
            <a:r>
              <a:rPr lang="cs-CZ" dirty="0" smtClean="0"/>
              <a:t>Autor: </a:t>
            </a:r>
            <a:r>
              <a:rPr lang="cs-CZ" dirty="0" err="1" smtClean="0"/>
              <a:t>Uveedzign</a:t>
            </a:r>
            <a:r>
              <a:rPr lang="cs-CZ" dirty="0" smtClean="0"/>
              <a:t> – Vlastní dílo, CC BY-SA 3.0, https://commons.wikimedia.org/w/index.php?curid=27265265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2BC15-ACAC-41E9-BF1F-9450EE6B372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Autor: Ok Tedi Mine CMCA </a:t>
            </a:r>
            <a:r>
              <a:rPr lang="cs-CZ" dirty="0" err="1" smtClean="0"/>
              <a:t>Review</a:t>
            </a:r>
            <a:r>
              <a:rPr lang="cs-CZ" dirty="0" smtClean="0"/>
              <a:t>, </a:t>
            </a:r>
            <a:r>
              <a:rPr lang="cs-CZ" dirty="0" err="1" smtClean="0"/>
              <a:t>Attribution</a:t>
            </a:r>
            <a:r>
              <a:rPr lang="cs-CZ" dirty="0" smtClean="0"/>
              <a:t>, https://commons.wikimedia.org/w/index.php?curid=10315371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2BC15-ACAC-41E9-BF1F-9450EE6B372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409EC-BA0F-403D-8EB9-731E0C242A1D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F838-FC34-4A0B-9604-E0986F0AA7C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rEBbF6wnS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 způsobů, jak pomoci Amazonskému deštnému pralesu. - Kejtlinl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502" y="357166"/>
            <a:ext cx="9197502" cy="6143644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Tropické deštné pralesy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48"/>
          </a:xfrm>
        </p:spPr>
        <p:txBody>
          <a:bodyPr/>
          <a:lstStyle/>
          <a:p>
            <a:r>
              <a:rPr lang="cs-CZ" b="1" i="1" dirty="0" smtClean="0"/>
              <a:t>Deštné pralesy</a:t>
            </a:r>
            <a:endParaRPr lang="cs-CZ" b="1" i="1" dirty="0"/>
          </a:p>
        </p:txBody>
      </p:sp>
      <p:sp>
        <p:nvSpPr>
          <p:cNvPr id="1026" name="AutoShape 2" descr="https://upload.wikimedia.org/wikipedia/commons/d/db/800px-tropical_wet_forest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875" t="26666" r="22916" b="30000"/>
          <a:stretch>
            <a:fillRect/>
          </a:stretch>
        </p:blipFill>
        <p:spPr bwMode="auto">
          <a:xfrm>
            <a:off x="0" y="857232"/>
            <a:ext cx="9001156" cy="441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14366" y="5572148"/>
            <a:ext cx="8229600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Leží</a:t>
            </a:r>
            <a:r>
              <a:rPr kumimoji="0" lang="cs-CZ" sz="44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 rovníkové oblasti v tropickém rovníkovém podnebném pásu.</a:t>
            </a:r>
            <a:endParaRPr kumimoji="0" lang="cs-CZ" sz="4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929618" cy="2143140"/>
          </a:xfrm>
        </p:spPr>
        <p:txBody>
          <a:bodyPr>
            <a:noAutofit/>
          </a:bodyPr>
          <a:lstStyle/>
          <a:p>
            <a:r>
              <a:rPr lang="cs-CZ" b="1" dirty="0" smtClean="0"/>
              <a:t>Podívej se na video z následujícího odkazu.</a:t>
            </a:r>
            <a:br>
              <a:rPr lang="cs-CZ" b="1" dirty="0" smtClean="0"/>
            </a:br>
            <a:r>
              <a:rPr lang="cs-CZ" b="1" dirty="0" smtClean="0"/>
              <a:t> Zapni si titulky, ale stačí se dívat </a:t>
            </a:r>
            <a:r>
              <a:rPr lang="cs-CZ" b="1" dirty="0" smtClean="0">
                <a:sym typeface="Wingdings" pitchFamily="2" charset="2"/>
              </a:rPr>
              <a:t>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hlinkClick r:id="rId3"/>
              </a:rPr>
              <a:t>Trip</a:t>
            </a:r>
            <a:r>
              <a:rPr lang="cs-CZ" dirty="0" smtClean="0">
                <a:hlinkClick r:id="rId3"/>
              </a:rPr>
              <a:t> to </a:t>
            </a:r>
            <a:r>
              <a:rPr lang="cs-CZ" dirty="0" err="1" smtClean="0">
                <a:hlinkClick r:id="rId3"/>
              </a:rPr>
              <a:t>the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rainforest</a:t>
            </a:r>
            <a:endParaRPr lang="cs-CZ" dirty="0" smtClean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285720" y="6000768"/>
            <a:ext cx="8858280" cy="571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https://www.youtube.com/watch?v=9rEBbF6wnSw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Doplň odpovědi k těmto otázkám: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86412"/>
          </a:xfrm>
        </p:spPr>
        <p:txBody>
          <a:bodyPr>
            <a:normAutofit fontScale="85000" lnSpcReduction="20000"/>
          </a:bodyPr>
          <a:lstStyle/>
          <a:p>
            <a:r>
              <a:rPr lang="cs-CZ" b="1" i="1" dirty="0" smtClean="0"/>
              <a:t>Kolem které rovnoběžky </a:t>
            </a:r>
            <a:r>
              <a:rPr lang="cs-CZ" dirty="0" smtClean="0"/>
              <a:t>a na kterých </a:t>
            </a:r>
            <a:r>
              <a:rPr lang="cs-CZ" b="1" i="1" dirty="0" smtClean="0"/>
              <a:t>třech světadílech</a:t>
            </a:r>
            <a:r>
              <a:rPr lang="cs-CZ" dirty="0" smtClean="0"/>
              <a:t> </a:t>
            </a:r>
            <a:r>
              <a:rPr lang="cs-CZ" dirty="0" smtClean="0"/>
              <a:t>se tato přírodní krajina </a:t>
            </a:r>
            <a:r>
              <a:rPr lang="cs-CZ" dirty="0" smtClean="0"/>
              <a:t>vyskytuje (viz. mapa)?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Mrs</a:t>
            </a:r>
            <a:r>
              <a:rPr lang="cs-CZ" dirty="0" smtClean="0"/>
              <a:t>. </a:t>
            </a:r>
            <a:r>
              <a:rPr lang="cs-CZ" dirty="0" err="1" smtClean="0"/>
              <a:t>Fernandez</a:t>
            </a:r>
            <a:r>
              <a:rPr lang="cs-CZ" dirty="0" smtClean="0"/>
              <a:t> </a:t>
            </a:r>
            <a:r>
              <a:rPr lang="cs-CZ" dirty="0" smtClean="0"/>
              <a:t>a její třída navštívili </a:t>
            </a:r>
            <a:r>
              <a:rPr lang="cs-CZ" dirty="0" smtClean="0"/>
              <a:t>největší prales na </a:t>
            </a:r>
            <a:r>
              <a:rPr lang="cs-CZ" dirty="0" smtClean="0"/>
              <a:t>světě</a:t>
            </a:r>
            <a:r>
              <a:rPr lang="cs-CZ" dirty="0" smtClean="0"/>
              <a:t>? </a:t>
            </a:r>
            <a:r>
              <a:rPr lang="cs-CZ" b="1" i="1" dirty="0" smtClean="0"/>
              <a:t>Ve kterém státě a na kterém světadílu</a:t>
            </a:r>
            <a:r>
              <a:rPr lang="cs-CZ" i="1" dirty="0" smtClean="0"/>
              <a:t>?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Panuje zde stálá teplota 25 – 28</a:t>
            </a:r>
            <a:r>
              <a:rPr lang="cs-CZ" baseline="30000" dirty="0" smtClean="0"/>
              <a:t>0 </a:t>
            </a:r>
            <a:r>
              <a:rPr lang="cs-CZ" dirty="0" smtClean="0"/>
              <a:t>C a spadne zde 2000 – 10 000 mm srážek (v ČR asi 850 mm). </a:t>
            </a:r>
            <a:r>
              <a:rPr lang="cs-CZ" b="1" i="1" dirty="0" smtClean="0"/>
              <a:t>Jak </a:t>
            </a:r>
            <a:r>
              <a:rPr lang="cs-CZ" b="1" i="1" dirty="0" smtClean="0"/>
              <a:t>často zde prší</a:t>
            </a:r>
            <a:r>
              <a:rPr lang="cs-CZ" b="1" i="1" dirty="0" smtClean="0"/>
              <a:t>?</a:t>
            </a:r>
          </a:p>
          <a:p>
            <a:pPr>
              <a:buNone/>
            </a:pPr>
            <a:endParaRPr lang="cs-CZ" b="1" i="1" dirty="0" smtClean="0"/>
          </a:p>
          <a:p>
            <a:r>
              <a:rPr lang="cs-CZ" dirty="0" smtClean="0"/>
              <a:t>V pralese je dost tma</a:t>
            </a:r>
            <a:r>
              <a:rPr lang="cs-CZ" b="1" i="1" dirty="0" smtClean="0"/>
              <a:t>? Čím je to způsobeno</a:t>
            </a:r>
            <a:r>
              <a:rPr lang="cs-CZ" dirty="0" smtClean="0"/>
              <a:t>?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i="1" dirty="0" smtClean="0"/>
              <a:t>Proč </a:t>
            </a:r>
            <a:r>
              <a:rPr lang="cs-CZ" b="1" i="1" dirty="0" smtClean="0"/>
              <a:t>je nutné pralesy chránit?</a:t>
            </a:r>
            <a:endParaRPr lang="cs-CZ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32292" t="12500" r="33333" b="15000"/>
          <a:stretch>
            <a:fillRect/>
          </a:stretch>
        </p:blipFill>
        <p:spPr bwMode="auto">
          <a:xfrm>
            <a:off x="3786182" y="2643182"/>
            <a:ext cx="222195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34375" t="12500" r="35417" b="15833"/>
          <a:stretch>
            <a:fillRect/>
          </a:stretch>
        </p:blipFill>
        <p:spPr bwMode="auto">
          <a:xfrm>
            <a:off x="6500826" y="1142984"/>
            <a:ext cx="22644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 l="14583" t="12500" r="16667" b="15000"/>
          <a:stretch>
            <a:fillRect/>
          </a:stretch>
        </p:blipFill>
        <p:spPr bwMode="auto">
          <a:xfrm>
            <a:off x="428596" y="1428736"/>
            <a:ext cx="2928958" cy="193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 descr="Avokádo Strom Zelená - Fotografie zdarma na Pixab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9" y="3952837"/>
            <a:ext cx="3000396" cy="2000264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57158" y="1428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Doplň anglické názvy k tropickým rostlinám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714744" y="5572141"/>
            <a:ext cx="2828916" cy="571504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Kaučukovník</a:t>
            </a:r>
            <a:endParaRPr lang="cs-CZ" sz="2400" b="1" dirty="0"/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285720" y="6072206"/>
            <a:ext cx="282891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???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6"/>
          <p:cNvSpPr txBox="1">
            <a:spLocks/>
          </p:cNvSpPr>
          <p:nvPr/>
        </p:nvSpPr>
        <p:spPr>
          <a:xfrm>
            <a:off x="428596" y="3357562"/>
            <a:ext cx="282891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b="1" dirty="0" smtClean="0"/>
              <a:t>Kakaovník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6"/>
          <p:cNvSpPr txBox="1">
            <a:spLocks/>
          </p:cNvSpPr>
          <p:nvPr/>
        </p:nvSpPr>
        <p:spPr>
          <a:xfrm>
            <a:off x="6429388" y="4572008"/>
            <a:ext cx="271461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???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251142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Velké plochy pralesů mizí kácením (zdroj dřeva), vypalováním (zisk zemědělské půdy) nebo těžbou surovin.</a:t>
            </a:r>
            <a:endParaRPr lang="cs-CZ" sz="3200" b="1" dirty="0"/>
          </a:p>
        </p:txBody>
      </p:sp>
      <p:pic>
        <p:nvPicPr>
          <p:cNvPr id="22530" name="Picture 2" descr="Norské podniky i fondy se chtějí zbavit akcií firem, které s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4476728" cy="2518160"/>
          </a:xfrm>
          <a:prstGeom prst="rect">
            <a:avLst/>
          </a:prstGeom>
          <a:noFill/>
        </p:spPr>
      </p:pic>
      <p:pic>
        <p:nvPicPr>
          <p:cNvPr id="22532" name="Picture 4" descr="Bolsonaro první den v úřadu prezidenta vložil Amazonii do rukou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3764" y="714356"/>
            <a:ext cx="4079698" cy="2297306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 l="19271" t="13333" r="20312" b="15833"/>
          <a:stretch>
            <a:fillRect/>
          </a:stretch>
        </p:blipFill>
        <p:spPr bwMode="auto">
          <a:xfrm>
            <a:off x="4929190" y="3714752"/>
            <a:ext cx="3929090" cy="287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>
            <a:noAutofit/>
          </a:bodyPr>
          <a:lstStyle/>
          <a:p>
            <a:r>
              <a:rPr lang="cs-CZ" sz="6600" b="1" dirty="0" smtClean="0"/>
              <a:t>Pošli mi doplněný snímek 4 a 5.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Budu se těšit na tvé odpovědi. </a:t>
            </a:r>
            <a:r>
              <a:rPr lang="cs-CZ" sz="4400" b="1" dirty="0" smtClean="0">
                <a:sym typeface="Wingdings" pitchFamily="2" charset="2"/>
              </a:rPr>
              <a:t></a:t>
            </a:r>
            <a:endParaRPr lang="cs-CZ"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241</Words>
  <Application>Microsoft Office PowerPoint</Application>
  <PresentationFormat>Předvádění na obrazovce (4:3)</PresentationFormat>
  <Paragraphs>35</Paragraphs>
  <Slides>7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Tropické deštné pralesy</vt:lpstr>
      <vt:lpstr>Deštné pralesy</vt:lpstr>
      <vt:lpstr>Podívej se na video z následujícího odkazu.  Zapni si titulky, ale stačí se dívat </vt:lpstr>
      <vt:lpstr>Doplň odpovědi k těmto otázkám:</vt:lpstr>
      <vt:lpstr>Doplň anglické názvy k tropickým rostlinám</vt:lpstr>
      <vt:lpstr>Velké plochy pralesů mizí kácením (zdroj dřeva), vypalováním (zisk zemědělské půdy) nebo těžbou surovin.</vt:lpstr>
      <vt:lpstr>Pošli mi doplněný snímek 4 a 5.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7</cp:revision>
  <dcterms:created xsi:type="dcterms:W3CDTF">2015-05-04T19:20:26Z</dcterms:created>
  <dcterms:modified xsi:type="dcterms:W3CDTF">2020-05-24T16:24:34Z</dcterms:modified>
</cp:coreProperties>
</file>