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95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00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507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29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7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4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76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16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17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10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66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7E72B-90E9-4598-8447-685924F6C65F}" type="datetimeFigureOut">
              <a:rPr lang="cs-CZ" smtClean="0"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3089D-5893-48C1-A46C-95311584BE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29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34888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b="1" dirty="0" smtClean="0">
                <a:solidFill>
                  <a:srgbClr val="C00000"/>
                </a:solidFill>
              </a:rPr>
              <a:t>Spojování rezistorů</a:t>
            </a:r>
            <a:endParaRPr lang="cs-CZ" sz="7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3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03" y="980728"/>
            <a:ext cx="849788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4904"/>
            <a:ext cx="7718425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869160"/>
            <a:ext cx="8772525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19" y="3119735"/>
            <a:ext cx="8851900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21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délník 62"/>
          <p:cNvSpPr/>
          <p:nvPr/>
        </p:nvSpPr>
        <p:spPr>
          <a:xfrm>
            <a:off x="5148064" y="2564904"/>
            <a:ext cx="367240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 55"/>
          <p:cNvSpPr/>
          <p:nvPr/>
        </p:nvSpPr>
        <p:spPr>
          <a:xfrm>
            <a:off x="5148064" y="1628800"/>
            <a:ext cx="367240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0" name="Přímá spojovací čára 29"/>
          <p:cNvCxnSpPr/>
          <p:nvPr/>
        </p:nvCxnSpPr>
        <p:spPr>
          <a:xfrm>
            <a:off x="2699792" y="1628800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5400000">
            <a:off x="3131840" y="184482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ipsa 32"/>
          <p:cNvSpPr/>
          <p:nvPr/>
        </p:nvSpPr>
        <p:spPr>
          <a:xfrm>
            <a:off x="3059832" y="206084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Elipsa 33"/>
          <p:cNvSpPr/>
          <p:nvPr/>
        </p:nvSpPr>
        <p:spPr>
          <a:xfrm>
            <a:off x="3059832" y="342900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Přímá spojovací čára 34"/>
          <p:cNvCxnSpPr/>
          <p:nvPr/>
        </p:nvCxnSpPr>
        <p:spPr>
          <a:xfrm rot="5400000">
            <a:off x="3167844" y="2744924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 rot="10800000">
            <a:off x="2699792" y="2924944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Elipsa 38"/>
          <p:cNvSpPr/>
          <p:nvPr/>
        </p:nvSpPr>
        <p:spPr>
          <a:xfrm>
            <a:off x="2627784" y="15567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Elipsa 39"/>
          <p:cNvSpPr/>
          <p:nvPr/>
        </p:nvSpPr>
        <p:spPr>
          <a:xfrm>
            <a:off x="2627784" y="285293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ovací čára 40"/>
          <p:cNvCxnSpPr/>
          <p:nvPr/>
        </p:nvCxnSpPr>
        <p:spPr>
          <a:xfrm rot="10800000">
            <a:off x="2699792" y="314096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7" name="Skupina 76"/>
          <p:cNvGrpSpPr/>
          <p:nvPr/>
        </p:nvGrpSpPr>
        <p:grpSpPr>
          <a:xfrm>
            <a:off x="0" y="1196752"/>
            <a:ext cx="2880320" cy="3312368"/>
            <a:chOff x="0" y="1196752"/>
            <a:chExt cx="2880320" cy="3312368"/>
          </a:xfrm>
        </p:grpSpPr>
        <p:cxnSp>
          <p:nvCxnSpPr>
            <p:cNvPr id="12" name="Přímá spojovací čára 11"/>
            <p:cNvCxnSpPr/>
            <p:nvPr/>
          </p:nvCxnSpPr>
          <p:spPr>
            <a:xfrm rot="5400000" flipH="1" flipV="1">
              <a:off x="2447764" y="3032956"/>
              <a:ext cx="50405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" name="Přímá spojovací čára 2"/>
            <p:cNvCxnSpPr/>
            <p:nvPr/>
          </p:nvCxnSpPr>
          <p:spPr>
            <a:xfrm rot="5400000" flipH="1" flipV="1">
              <a:off x="-216024" y="1988840"/>
              <a:ext cx="115212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Přímá spojovací čára 4"/>
            <p:cNvCxnSpPr/>
            <p:nvPr/>
          </p:nvCxnSpPr>
          <p:spPr>
            <a:xfrm>
              <a:off x="360040" y="1412776"/>
              <a:ext cx="93610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" name="Elipsa 5"/>
            <p:cNvSpPr/>
            <p:nvPr/>
          </p:nvSpPr>
          <p:spPr>
            <a:xfrm>
              <a:off x="1296144" y="1196752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ovací čára 6"/>
            <p:cNvCxnSpPr/>
            <p:nvPr/>
          </p:nvCxnSpPr>
          <p:spPr>
            <a:xfrm>
              <a:off x="1800200" y="1412776"/>
              <a:ext cx="93610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Přímá spojovací čára 7"/>
            <p:cNvCxnSpPr/>
            <p:nvPr/>
          </p:nvCxnSpPr>
          <p:spPr>
            <a:xfrm rot="5400000" flipH="1" flipV="1">
              <a:off x="2484276" y="1664804"/>
              <a:ext cx="50405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Obdélník 9"/>
            <p:cNvSpPr/>
            <p:nvPr/>
          </p:nvSpPr>
          <p:spPr>
            <a:xfrm>
              <a:off x="2520280" y="1916832"/>
              <a:ext cx="360040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2520280" y="3284984"/>
              <a:ext cx="360040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5" name="Přímá spojovací čára 14"/>
            <p:cNvCxnSpPr>
              <a:endCxn id="23" idx="4"/>
            </p:cNvCxnSpPr>
            <p:nvPr/>
          </p:nvCxnSpPr>
          <p:spPr>
            <a:xfrm rot="5400000" flipH="1" flipV="1">
              <a:off x="-324036" y="3825044"/>
              <a:ext cx="136815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>
              <a:off x="360040" y="4509120"/>
              <a:ext cx="237626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Přímá spojovací čára 18"/>
            <p:cNvCxnSpPr/>
            <p:nvPr/>
          </p:nvCxnSpPr>
          <p:spPr>
            <a:xfrm rot="5400000" flipH="1" flipV="1">
              <a:off x="2556284" y="4329100"/>
              <a:ext cx="36004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Elipsa 21"/>
            <p:cNvSpPr/>
            <p:nvPr/>
          </p:nvSpPr>
          <p:spPr>
            <a:xfrm>
              <a:off x="288032" y="2564904"/>
              <a:ext cx="144016" cy="1440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Elipsa 22"/>
            <p:cNvSpPr/>
            <p:nvPr/>
          </p:nvSpPr>
          <p:spPr>
            <a:xfrm>
              <a:off x="288032" y="2996952"/>
              <a:ext cx="144016" cy="1440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1368152" y="1196752"/>
              <a:ext cx="4320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A</a:t>
              </a:r>
              <a:endParaRPr lang="cs-CZ" sz="2400" dirty="0"/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0" y="2348880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dirty="0" smtClean="0"/>
                <a:t>+</a:t>
              </a:r>
              <a:endParaRPr lang="cs-CZ" sz="2800" dirty="0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0" y="2780928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dirty="0" smtClean="0"/>
                <a:t>-</a:t>
              </a:r>
              <a:endParaRPr lang="cs-CZ" sz="2800" dirty="0"/>
            </a:p>
          </p:txBody>
        </p:sp>
      </p:grpSp>
      <p:sp>
        <p:nvSpPr>
          <p:cNvPr id="42" name="Elipsa 41"/>
          <p:cNvSpPr/>
          <p:nvPr/>
        </p:nvSpPr>
        <p:spPr>
          <a:xfrm>
            <a:off x="2627784" y="306896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Přímá spojovací čára 42"/>
          <p:cNvCxnSpPr/>
          <p:nvPr/>
        </p:nvCxnSpPr>
        <p:spPr>
          <a:xfrm rot="5400000">
            <a:off x="3203848" y="328498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Přímá spojovací čára 47"/>
          <p:cNvCxnSpPr/>
          <p:nvPr/>
        </p:nvCxnSpPr>
        <p:spPr>
          <a:xfrm rot="5400000">
            <a:off x="3167844" y="4113076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 rot="10800000">
            <a:off x="2699792" y="4293096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Elipsa 49"/>
          <p:cNvSpPr/>
          <p:nvPr/>
        </p:nvSpPr>
        <p:spPr>
          <a:xfrm>
            <a:off x="2627784" y="42210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>
          <a:xfrm>
            <a:off x="3131840" y="20608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</a:t>
            </a:r>
            <a:endParaRPr lang="cs-CZ" sz="2400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131840" y="342900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</a:t>
            </a:r>
            <a:endParaRPr lang="cs-CZ" sz="2400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Schéma sériového zapojení rezistorů:</a:t>
            </a:r>
            <a:endParaRPr lang="cs-CZ" sz="28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2483768" y="206084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R</a:t>
            </a:r>
            <a:r>
              <a:rPr lang="cs-CZ" sz="2800" baseline="-25000" dirty="0" smtClean="0"/>
              <a:t>1</a:t>
            </a:r>
            <a:endParaRPr lang="cs-CZ" sz="2800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2483768" y="342900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R</a:t>
            </a:r>
            <a:r>
              <a:rPr lang="cs-CZ" sz="2800" baseline="-25000" dirty="0" smtClean="0"/>
              <a:t>2</a:t>
            </a:r>
            <a:endParaRPr lang="cs-CZ" sz="2800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3923928" y="620688"/>
            <a:ext cx="5220072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Rezistory o odporech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a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jsou zapojeny sériově (za sebou).</a:t>
            </a:r>
            <a:endParaRPr lang="cs-CZ" sz="28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148064" y="1628800"/>
            <a:ext cx="399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 rezistoru </a:t>
            </a:r>
            <a:r>
              <a:rPr lang="cs-CZ" sz="2400" b="1" dirty="0" smtClean="0"/>
              <a:t>R</a:t>
            </a:r>
            <a:r>
              <a:rPr lang="cs-CZ" sz="2400" b="1" baseline="-25000" dirty="0" smtClean="0"/>
              <a:t>1 </a:t>
            </a:r>
            <a:r>
              <a:rPr lang="cs-CZ" sz="2400" dirty="0" smtClean="0"/>
              <a:t>je napětí </a:t>
            </a:r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3563888" y="206084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</a:t>
            </a:r>
            <a:r>
              <a:rPr lang="cs-CZ" sz="2800" baseline="-25000" dirty="0" smtClean="0"/>
              <a:t>1</a:t>
            </a:r>
            <a:endParaRPr lang="cs-CZ" sz="28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5148064" y="1916832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Prochází jím proud </a:t>
            </a:r>
            <a:r>
              <a:rPr lang="cs-CZ" sz="2400" b="1" dirty="0" smtClean="0"/>
              <a:t>I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cxnSp>
        <p:nvCxnSpPr>
          <p:cNvPr id="64" name="Přímá spojovací šipka 63"/>
          <p:cNvCxnSpPr/>
          <p:nvPr/>
        </p:nvCxnSpPr>
        <p:spPr>
          <a:xfrm rot="5400000">
            <a:off x="2520566" y="166401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2195736" y="141277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148064" y="2492896"/>
            <a:ext cx="399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 rezistoru R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je napětí </a:t>
            </a:r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3563888" y="335699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</a:t>
            </a:r>
            <a:r>
              <a:rPr lang="cs-CZ" sz="2800" baseline="-25000" dirty="0" smtClean="0"/>
              <a:t>2</a:t>
            </a:r>
            <a:endParaRPr lang="cs-CZ" sz="2800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5220072" y="2852936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Prochází jím proud </a:t>
            </a:r>
            <a:r>
              <a:rPr lang="cs-CZ" sz="2400" b="1" dirty="0" smtClean="0"/>
              <a:t>I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2195736" y="27809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endParaRPr lang="cs-CZ" sz="2800" b="1" dirty="0">
              <a:solidFill>
                <a:srgbClr val="FF0000"/>
              </a:solidFill>
            </a:endParaRPr>
          </a:p>
        </p:txBody>
      </p:sp>
      <p:cxnSp>
        <p:nvCxnSpPr>
          <p:cNvPr id="70" name="Přímá spojovací šipka 69"/>
          <p:cNvCxnSpPr/>
          <p:nvPr/>
        </p:nvCxnSpPr>
        <p:spPr>
          <a:xfrm rot="5400000">
            <a:off x="2520566" y="296015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4427984" y="3284984"/>
            <a:ext cx="471601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Ampérmetrem byl naměřen proud </a:t>
            </a:r>
            <a:r>
              <a:rPr lang="cs-CZ" sz="2400" b="1" dirty="0" smtClean="0"/>
              <a:t>I</a:t>
            </a:r>
            <a:r>
              <a:rPr lang="cs-CZ" sz="2400" dirty="0" smtClean="0"/>
              <a:t>, který je ve všech místech nerozvětveného obvodu stejný .</a:t>
            </a:r>
            <a:endParaRPr lang="cs-CZ" sz="2400" dirty="0"/>
          </a:p>
        </p:txBody>
      </p:sp>
      <p:sp>
        <p:nvSpPr>
          <p:cNvPr id="72" name="TextovéPole 71"/>
          <p:cNvSpPr txBox="1"/>
          <p:nvPr/>
        </p:nvSpPr>
        <p:spPr>
          <a:xfrm>
            <a:off x="5220072" y="4509120"/>
            <a:ext cx="392392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Na zdroji je napětí </a:t>
            </a:r>
            <a:r>
              <a:rPr lang="cs-CZ" sz="2400" b="1" dirty="0" smtClean="0"/>
              <a:t>U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73" name="TextovéPole 72"/>
          <p:cNvSpPr txBox="1"/>
          <p:nvPr/>
        </p:nvSpPr>
        <p:spPr>
          <a:xfrm>
            <a:off x="0" y="4941168"/>
            <a:ext cx="543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Vztahy mezi veličinami v tomto obvodu: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0" y="537321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I </a:t>
            </a:r>
            <a:r>
              <a:rPr lang="cs-CZ" sz="2400" b="1" baseline="-25000" dirty="0" smtClean="0"/>
              <a:t>   </a:t>
            </a:r>
            <a:r>
              <a:rPr lang="cs-CZ" sz="2400" b="1" dirty="0" smtClean="0"/>
              <a:t>.....</a:t>
            </a:r>
            <a:r>
              <a:rPr lang="cs-CZ" sz="2400" dirty="0" smtClean="0"/>
              <a:t> proud je ve všech místech nerozvětveného obvodu stejný</a:t>
            </a:r>
            <a:endParaRPr lang="cs-CZ" sz="2400" b="1" dirty="0"/>
          </a:p>
        </p:txBody>
      </p:sp>
      <p:sp>
        <p:nvSpPr>
          <p:cNvPr id="75" name="TextovéPole 74"/>
          <p:cNvSpPr txBox="1"/>
          <p:nvPr/>
        </p:nvSpPr>
        <p:spPr>
          <a:xfrm>
            <a:off x="0" y="587727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U = 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+ U</a:t>
            </a:r>
            <a:r>
              <a:rPr lang="cs-CZ" sz="2400" b="1" baseline="-25000" dirty="0" smtClean="0"/>
              <a:t>2 </a:t>
            </a:r>
            <a:r>
              <a:rPr lang="cs-CZ" sz="2400" dirty="0" smtClean="0"/>
              <a:t>... napětí na zdroji je součtem napětí na obou rezistorech</a:t>
            </a:r>
            <a:endParaRPr lang="cs-CZ" sz="2400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0" y="63963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R = R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+ R</a:t>
            </a:r>
            <a:r>
              <a:rPr lang="cs-CZ" sz="2400" b="1" baseline="-25000" dirty="0" smtClean="0"/>
              <a:t>2</a:t>
            </a:r>
            <a:r>
              <a:rPr lang="cs-CZ" sz="2400" b="1" dirty="0" smtClean="0"/>
              <a:t> ... </a:t>
            </a:r>
            <a:r>
              <a:rPr lang="cs-CZ" sz="2400" dirty="0" smtClean="0"/>
              <a:t>celkový odpor je součtem odporů obou rezistorů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8116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6" grpId="0" animBg="1"/>
      <p:bldP spid="33" grpId="0" animBg="1"/>
      <p:bldP spid="34" grpId="0" animBg="1"/>
      <p:bldP spid="39" grpId="0" animBg="1"/>
      <p:bldP spid="40" grpId="0" animBg="1"/>
      <p:bldP spid="42" grpId="0" animBg="1"/>
      <p:bldP spid="50" grpId="0" animBg="1"/>
      <p:bldP spid="51" grpId="0"/>
      <p:bldP spid="52" grpId="0"/>
      <p:bldP spid="53" grpId="0" animBg="1"/>
      <p:bldP spid="57" grpId="0"/>
      <p:bldP spid="58" grpId="0"/>
      <p:bldP spid="59" grpId="0" animBg="1"/>
      <p:bldP spid="61" grpId="0"/>
      <p:bldP spid="65" grpId="0"/>
      <p:bldP spid="67" grpId="0"/>
      <p:bldP spid="69" grpId="0"/>
      <p:bldP spid="71" grpId="0" animBg="1"/>
      <p:bldP spid="72" grpId="0" animBg="1"/>
      <p:bldP spid="74" grpId="0"/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ovéPole 68"/>
          <p:cNvSpPr txBox="1"/>
          <p:nvPr/>
        </p:nvSpPr>
        <p:spPr>
          <a:xfrm>
            <a:off x="2771800" y="191683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r>
              <a:rPr lang="cs-CZ" sz="2800" b="1" baseline="-25000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pSp>
        <p:nvGrpSpPr>
          <p:cNvPr id="84" name="Skupina 83"/>
          <p:cNvGrpSpPr/>
          <p:nvPr/>
        </p:nvGrpSpPr>
        <p:grpSpPr>
          <a:xfrm>
            <a:off x="0" y="1196752"/>
            <a:ext cx="3419872" cy="3312368"/>
            <a:chOff x="0" y="1196752"/>
            <a:chExt cx="3419872" cy="3312368"/>
          </a:xfrm>
        </p:grpSpPr>
        <p:grpSp>
          <p:nvGrpSpPr>
            <p:cNvPr id="83" name="Skupina 82"/>
            <p:cNvGrpSpPr/>
            <p:nvPr/>
          </p:nvGrpSpPr>
          <p:grpSpPr>
            <a:xfrm>
              <a:off x="0" y="1196752"/>
              <a:ext cx="3419872" cy="3312368"/>
              <a:chOff x="0" y="1196752"/>
              <a:chExt cx="3419872" cy="3312368"/>
            </a:xfrm>
          </p:grpSpPr>
          <p:sp>
            <p:nvSpPr>
              <p:cNvPr id="39" name="Elipsa 38"/>
              <p:cNvSpPr/>
              <p:nvPr/>
            </p:nvSpPr>
            <p:spPr>
              <a:xfrm>
                <a:off x="2699792" y="1844824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2" name="Přímá spojovací čára 11"/>
              <p:cNvCxnSpPr/>
              <p:nvPr/>
            </p:nvCxnSpPr>
            <p:spPr>
              <a:xfrm rot="5400000" flipH="1" flipV="1">
                <a:off x="2951820" y="2168860"/>
                <a:ext cx="5040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" name="Přímá spojovací čára 2"/>
              <p:cNvCxnSpPr/>
              <p:nvPr/>
            </p:nvCxnSpPr>
            <p:spPr>
              <a:xfrm rot="5400000" flipH="1" flipV="1">
                <a:off x="-216024" y="1988840"/>
                <a:ext cx="1152128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" name="Přímá spojovací čára 4"/>
              <p:cNvCxnSpPr/>
              <p:nvPr/>
            </p:nvCxnSpPr>
            <p:spPr>
              <a:xfrm>
                <a:off x="360040" y="1412776"/>
                <a:ext cx="93610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" name="Elipsa 5"/>
              <p:cNvSpPr/>
              <p:nvPr/>
            </p:nvSpPr>
            <p:spPr>
              <a:xfrm>
                <a:off x="1296144" y="1196752"/>
                <a:ext cx="504056" cy="50405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" name="Přímá spojovací čára 6"/>
              <p:cNvCxnSpPr/>
              <p:nvPr/>
            </p:nvCxnSpPr>
            <p:spPr>
              <a:xfrm>
                <a:off x="1800200" y="1412776"/>
                <a:ext cx="93610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Přímá spojovací čára 7"/>
              <p:cNvCxnSpPr/>
              <p:nvPr/>
            </p:nvCxnSpPr>
            <p:spPr>
              <a:xfrm rot="5400000" flipH="1" flipV="1">
                <a:off x="2503066" y="1644824"/>
                <a:ext cx="5040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Obdélník 9"/>
              <p:cNvSpPr/>
              <p:nvPr/>
            </p:nvSpPr>
            <p:spPr>
              <a:xfrm>
                <a:off x="2123728" y="2420888"/>
                <a:ext cx="360040" cy="86409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3" name="Obdélník 12"/>
              <p:cNvSpPr/>
              <p:nvPr/>
            </p:nvSpPr>
            <p:spPr>
              <a:xfrm>
                <a:off x="2987824" y="2420888"/>
                <a:ext cx="360040" cy="86409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5" name="Přímá spojovací čára 14"/>
              <p:cNvCxnSpPr>
                <a:endCxn id="23" idx="4"/>
              </p:cNvCxnSpPr>
              <p:nvPr/>
            </p:nvCxnSpPr>
            <p:spPr>
              <a:xfrm rot="5400000" flipH="1" flipV="1">
                <a:off x="-324036" y="3825044"/>
                <a:ext cx="136815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Přímá spojovací čára 15"/>
              <p:cNvCxnSpPr/>
              <p:nvPr/>
            </p:nvCxnSpPr>
            <p:spPr>
              <a:xfrm>
                <a:off x="360040" y="4509120"/>
                <a:ext cx="237626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ovací čára 18"/>
              <p:cNvCxnSpPr/>
              <p:nvPr/>
            </p:nvCxnSpPr>
            <p:spPr>
              <a:xfrm rot="5400000" flipH="1" flipV="1">
                <a:off x="2376264" y="4149080"/>
                <a:ext cx="72008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Elipsa 21"/>
              <p:cNvSpPr/>
              <p:nvPr/>
            </p:nvSpPr>
            <p:spPr>
              <a:xfrm>
                <a:off x="288032" y="2564904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3" name="Elipsa 22"/>
              <p:cNvSpPr/>
              <p:nvPr/>
            </p:nvSpPr>
            <p:spPr>
              <a:xfrm>
                <a:off x="288032" y="2996952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6" name="TextovéPole 25"/>
              <p:cNvSpPr txBox="1"/>
              <p:nvPr/>
            </p:nvSpPr>
            <p:spPr>
              <a:xfrm>
                <a:off x="1368152" y="1196752"/>
                <a:ext cx="4320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A</a:t>
                </a:r>
                <a:endParaRPr lang="cs-CZ" sz="2400" dirty="0"/>
              </a:p>
            </p:txBody>
          </p:sp>
          <p:sp>
            <p:nvSpPr>
              <p:cNvPr id="27" name="TextovéPole 26"/>
              <p:cNvSpPr txBox="1"/>
              <p:nvPr/>
            </p:nvSpPr>
            <p:spPr>
              <a:xfrm>
                <a:off x="0" y="2348880"/>
                <a:ext cx="2880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+</a:t>
                </a:r>
                <a:endParaRPr lang="cs-CZ" sz="2800" dirty="0"/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0" y="2780928"/>
                <a:ext cx="2880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-</a:t>
                </a:r>
                <a:endParaRPr lang="cs-CZ" sz="2800" dirty="0"/>
              </a:p>
            </p:txBody>
          </p:sp>
          <p:sp>
            <p:nvSpPr>
              <p:cNvPr id="42" name="Elipsa 41"/>
              <p:cNvSpPr/>
              <p:nvPr/>
            </p:nvSpPr>
            <p:spPr>
              <a:xfrm>
                <a:off x="2699792" y="3717032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7" name="TextovéPole 56"/>
              <p:cNvSpPr txBox="1"/>
              <p:nvPr/>
            </p:nvSpPr>
            <p:spPr>
              <a:xfrm>
                <a:off x="2051720" y="2564904"/>
                <a:ext cx="5040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R</a:t>
                </a:r>
                <a:r>
                  <a:rPr lang="cs-CZ" sz="2800" baseline="-25000" dirty="0" smtClean="0"/>
                  <a:t>1</a:t>
                </a:r>
                <a:endParaRPr lang="cs-CZ" sz="2800" dirty="0"/>
              </a:p>
            </p:txBody>
          </p:sp>
          <p:sp>
            <p:nvSpPr>
              <p:cNvPr id="58" name="TextovéPole 57"/>
              <p:cNvSpPr txBox="1"/>
              <p:nvPr/>
            </p:nvSpPr>
            <p:spPr>
              <a:xfrm>
                <a:off x="2915816" y="2564904"/>
                <a:ext cx="5040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R</a:t>
                </a:r>
                <a:r>
                  <a:rPr lang="cs-CZ" sz="2800" baseline="-25000" dirty="0" smtClean="0"/>
                  <a:t>2</a:t>
                </a:r>
                <a:endParaRPr lang="cs-CZ" sz="2800" dirty="0"/>
              </a:p>
            </p:txBody>
          </p:sp>
          <p:cxnSp>
            <p:nvCxnSpPr>
              <p:cNvPr id="78" name="Přímá spojovací čára 40"/>
              <p:cNvCxnSpPr/>
              <p:nvPr/>
            </p:nvCxnSpPr>
            <p:spPr>
              <a:xfrm rot="10800000">
                <a:off x="2308658" y="1930896"/>
                <a:ext cx="89519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Přímá spojovací čára 11"/>
              <p:cNvCxnSpPr/>
              <p:nvPr/>
            </p:nvCxnSpPr>
            <p:spPr>
              <a:xfrm rot="5400000" flipH="1" flipV="1">
                <a:off x="2056629" y="2168860"/>
                <a:ext cx="5040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Přímá spojovací čára 11"/>
              <p:cNvCxnSpPr/>
              <p:nvPr/>
            </p:nvCxnSpPr>
            <p:spPr>
              <a:xfrm rot="5400000" flipH="1" flipV="1">
                <a:off x="2087724" y="3537012"/>
                <a:ext cx="5040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Přímá spojovací čára 79"/>
              <p:cNvCxnSpPr/>
              <p:nvPr/>
            </p:nvCxnSpPr>
            <p:spPr>
              <a:xfrm rot="5400000" flipH="1" flipV="1">
                <a:off x="2951820" y="3537012"/>
                <a:ext cx="50405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Přímá spojovací čára 40"/>
            <p:cNvCxnSpPr/>
            <p:nvPr/>
          </p:nvCxnSpPr>
          <p:spPr>
            <a:xfrm rot="10800000">
              <a:off x="2339752" y="3789040"/>
              <a:ext cx="89519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Obdélník 62"/>
          <p:cNvSpPr/>
          <p:nvPr/>
        </p:nvSpPr>
        <p:spPr>
          <a:xfrm>
            <a:off x="5148064" y="2564904"/>
            <a:ext cx="367240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 55"/>
          <p:cNvSpPr/>
          <p:nvPr/>
        </p:nvSpPr>
        <p:spPr>
          <a:xfrm>
            <a:off x="5148064" y="1628800"/>
            <a:ext cx="367240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0" name="Skupina 89"/>
          <p:cNvGrpSpPr/>
          <p:nvPr/>
        </p:nvGrpSpPr>
        <p:grpSpPr>
          <a:xfrm>
            <a:off x="2699792" y="1556792"/>
            <a:ext cx="1368152" cy="2736304"/>
            <a:chOff x="2699792" y="1556792"/>
            <a:chExt cx="1368152" cy="2736304"/>
          </a:xfrm>
        </p:grpSpPr>
        <p:cxnSp>
          <p:nvCxnSpPr>
            <p:cNvPr id="30" name="Přímá spojovací čára 29"/>
            <p:cNvCxnSpPr/>
            <p:nvPr/>
          </p:nvCxnSpPr>
          <p:spPr>
            <a:xfrm>
              <a:off x="2771800" y="1628800"/>
              <a:ext cx="1008112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 rot="5400000">
              <a:off x="3311860" y="2096852"/>
              <a:ext cx="93610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Elipsa 32"/>
            <p:cNvSpPr/>
            <p:nvPr/>
          </p:nvSpPr>
          <p:spPr>
            <a:xfrm>
              <a:off x="3563888" y="2564904"/>
              <a:ext cx="504056" cy="5040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5" name="Přímá spojovací čára 34"/>
            <p:cNvCxnSpPr/>
            <p:nvPr/>
          </p:nvCxnSpPr>
          <p:spPr>
            <a:xfrm rot="5400000">
              <a:off x="3203848" y="3645024"/>
              <a:ext cx="115212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 rot="10800000">
              <a:off x="2843808" y="4221088"/>
              <a:ext cx="93610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Elipsa 39"/>
            <p:cNvSpPr/>
            <p:nvPr/>
          </p:nvSpPr>
          <p:spPr>
            <a:xfrm>
              <a:off x="2699792" y="414908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Elipsa 49"/>
            <p:cNvSpPr/>
            <p:nvPr/>
          </p:nvSpPr>
          <p:spPr>
            <a:xfrm>
              <a:off x="2699792" y="155679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TextovéPole 50"/>
            <p:cNvSpPr txBox="1"/>
            <p:nvPr/>
          </p:nvSpPr>
          <p:spPr>
            <a:xfrm>
              <a:off x="3635896" y="2564904"/>
              <a:ext cx="4320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V</a:t>
              </a:r>
              <a:endParaRPr lang="cs-CZ" sz="2400" dirty="0"/>
            </a:p>
          </p:txBody>
        </p:sp>
      </p:grpSp>
      <p:sp>
        <p:nvSpPr>
          <p:cNvPr id="53" name="TextovéPole 5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Schéma paralelního zapojení rezistorů:</a:t>
            </a:r>
            <a:endParaRPr lang="cs-CZ" sz="2800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4355976" y="620688"/>
            <a:ext cx="478802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Rezistory o odporech R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a R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jsou zapojeny paralelně(vedle sebe).</a:t>
            </a:r>
            <a:endParaRPr lang="cs-CZ" sz="24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148064" y="1628800"/>
            <a:ext cx="399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 rezistoru </a:t>
            </a:r>
            <a:r>
              <a:rPr lang="cs-CZ" sz="2400" b="1" dirty="0" smtClean="0"/>
              <a:t>R</a:t>
            </a:r>
            <a:r>
              <a:rPr lang="cs-CZ" sz="2400" b="1" baseline="-25000" dirty="0" smtClean="0"/>
              <a:t>1 </a:t>
            </a:r>
            <a:r>
              <a:rPr lang="cs-CZ" sz="2400" dirty="0" smtClean="0"/>
              <a:t>je napětí </a:t>
            </a:r>
            <a:r>
              <a:rPr lang="cs-CZ" sz="2400" b="1" dirty="0" smtClean="0"/>
              <a:t>U</a:t>
            </a:r>
            <a:r>
              <a:rPr lang="cs-CZ" sz="2400" b="1" baseline="-25000" dirty="0" smtClean="0"/>
              <a:t>1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3779912" y="19888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</a:t>
            </a:r>
            <a:r>
              <a:rPr lang="cs-CZ" sz="2800" baseline="-25000" dirty="0" smtClean="0"/>
              <a:t>1</a:t>
            </a:r>
            <a:endParaRPr lang="cs-CZ" sz="28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5148064" y="1916832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Prochází jím proud </a:t>
            </a:r>
            <a:r>
              <a:rPr lang="cs-CZ" sz="2400" b="1" dirty="0" smtClean="0"/>
              <a:t>I</a:t>
            </a:r>
            <a:r>
              <a:rPr lang="cs-CZ" sz="2400" b="1" baseline="-25000" dirty="0" smtClean="0"/>
              <a:t>1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cxnSp>
        <p:nvCxnSpPr>
          <p:cNvPr id="64" name="Přímá spojovací šipka 63"/>
          <p:cNvCxnSpPr/>
          <p:nvPr/>
        </p:nvCxnSpPr>
        <p:spPr>
          <a:xfrm flipH="1">
            <a:off x="3203848" y="1930897"/>
            <a:ext cx="794" cy="4179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1763688" y="18448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r>
              <a:rPr lang="cs-CZ" sz="2800" b="1" baseline="-25000" dirty="0" smtClean="0">
                <a:solidFill>
                  <a:srgbClr val="FF0000"/>
                </a:solidFill>
              </a:rPr>
              <a:t>1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148064" y="2492896"/>
            <a:ext cx="399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 rezistoru R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je napětí </a:t>
            </a:r>
            <a:r>
              <a:rPr lang="cs-CZ" sz="2400" b="1" dirty="0" smtClean="0"/>
              <a:t>U</a:t>
            </a:r>
            <a:r>
              <a:rPr lang="cs-CZ" sz="2400" b="1" baseline="-25000" dirty="0" smtClean="0"/>
              <a:t>2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139952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=U</a:t>
            </a:r>
            <a:r>
              <a:rPr lang="cs-CZ" sz="2800" baseline="-25000" dirty="0" smtClean="0"/>
              <a:t>2</a:t>
            </a:r>
            <a:endParaRPr lang="cs-CZ" sz="2800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5220072" y="2852936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Prochází jím proud </a:t>
            </a:r>
            <a:r>
              <a:rPr lang="cs-CZ" sz="2400" b="1" dirty="0" smtClean="0"/>
              <a:t>I</a:t>
            </a:r>
            <a:r>
              <a:rPr lang="cs-CZ" sz="2400" b="1" baseline="-25000" dirty="0" smtClean="0"/>
              <a:t>2</a:t>
            </a:r>
            <a:r>
              <a:rPr lang="cs-CZ" sz="2400" dirty="0" smtClean="0"/>
              <a:t>. </a:t>
            </a:r>
            <a:endParaRPr lang="cs-CZ" sz="2400" dirty="0"/>
          </a:p>
        </p:txBody>
      </p:sp>
      <p:cxnSp>
        <p:nvCxnSpPr>
          <p:cNvPr id="70" name="Přímá spojovací šipka 69"/>
          <p:cNvCxnSpPr/>
          <p:nvPr/>
        </p:nvCxnSpPr>
        <p:spPr>
          <a:xfrm>
            <a:off x="1979712" y="1412776"/>
            <a:ext cx="50405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1" name="TextovéPole 70"/>
          <p:cNvSpPr txBox="1"/>
          <p:nvPr/>
        </p:nvSpPr>
        <p:spPr>
          <a:xfrm>
            <a:off x="4391980" y="3419159"/>
            <a:ext cx="471601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Nerozvětvenou částí obvodu prochází proud </a:t>
            </a:r>
            <a:r>
              <a:rPr lang="cs-CZ" sz="2400" b="1" dirty="0" smtClean="0"/>
              <a:t>I</a:t>
            </a:r>
            <a:r>
              <a:rPr lang="cs-CZ" sz="2400" dirty="0" smtClean="0"/>
              <a:t>. Na zdroji je napětí </a:t>
            </a:r>
            <a:r>
              <a:rPr lang="cs-CZ" sz="2400" b="1" dirty="0" smtClean="0"/>
              <a:t>U</a:t>
            </a:r>
            <a:r>
              <a:rPr lang="cs-CZ" sz="2400" dirty="0" smtClean="0"/>
              <a:t>.</a:t>
            </a:r>
          </a:p>
        </p:txBody>
      </p:sp>
      <p:sp>
        <p:nvSpPr>
          <p:cNvPr id="73" name="TextovéPole 72"/>
          <p:cNvSpPr txBox="1"/>
          <p:nvPr/>
        </p:nvSpPr>
        <p:spPr>
          <a:xfrm>
            <a:off x="0" y="4941168"/>
            <a:ext cx="543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Vztahy mezi veličinami v tomto obvodu: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6602" y="545120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U = U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= U</a:t>
            </a:r>
            <a:r>
              <a:rPr lang="cs-CZ" sz="2400" b="1" baseline="-25000" dirty="0" smtClean="0"/>
              <a:t>2   </a:t>
            </a:r>
            <a:r>
              <a:rPr lang="cs-CZ" sz="2400" dirty="0" smtClean="0"/>
              <a:t>... napětí je ve všech místech nerozvětveného obvodu stejné</a:t>
            </a:r>
            <a:endParaRPr lang="cs-CZ" sz="2400" b="1" dirty="0"/>
          </a:p>
        </p:txBody>
      </p:sp>
      <p:sp>
        <p:nvSpPr>
          <p:cNvPr id="75" name="TextovéPole 74"/>
          <p:cNvSpPr txBox="1"/>
          <p:nvPr/>
        </p:nvSpPr>
        <p:spPr>
          <a:xfrm>
            <a:off x="-36004" y="610810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I = I</a:t>
            </a:r>
            <a:r>
              <a:rPr lang="cs-CZ" sz="2400" b="1" baseline="-25000" dirty="0" smtClean="0"/>
              <a:t>1</a:t>
            </a:r>
            <a:r>
              <a:rPr lang="cs-CZ" sz="2400" b="1" dirty="0" smtClean="0"/>
              <a:t> + I</a:t>
            </a:r>
            <a:r>
              <a:rPr lang="cs-CZ" sz="2400" b="1" baseline="-25000" dirty="0" smtClean="0"/>
              <a:t>2 </a:t>
            </a:r>
            <a:r>
              <a:rPr lang="cs-CZ" sz="2400" dirty="0" smtClean="0"/>
              <a:t>... proud procházející nerozvětvenou částí obvodu je roven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součtu proudů ve větvích</a:t>
            </a:r>
            <a:endParaRPr lang="cs-CZ" sz="2400" dirty="0"/>
          </a:p>
        </p:txBody>
      </p:sp>
      <p:cxnSp>
        <p:nvCxnSpPr>
          <p:cNvPr id="89" name="Přímá spojovací šipka 88"/>
          <p:cNvCxnSpPr/>
          <p:nvPr/>
        </p:nvCxnSpPr>
        <p:spPr>
          <a:xfrm flipH="1">
            <a:off x="2302160" y="1930897"/>
            <a:ext cx="1588" cy="4371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2" name="TextovéPole 91"/>
          <p:cNvSpPr txBox="1"/>
          <p:nvPr/>
        </p:nvSpPr>
        <p:spPr>
          <a:xfrm>
            <a:off x="1979712" y="76470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3" name="TextovéPole 92"/>
          <p:cNvSpPr txBox="1"/>
          <p:nvPr/>
        </p:nvSpPr>
        <p:spPr>
          <a:xfrm>
            <a:off x="4644008" y="198884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=U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2321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3" grpId="0" animBg="1"/>
      <p:bldP spid="56" grpId="0" animBg="1"/>
      <p:bldP spid="53" grpId="0" animBg="1"/>
      <p:bldP spid="59" grpId="0" animBg="1"/>
      <p:bldP spid="60" grpId="0"/>
      <p:bldP spid="61" grpId="0"/>
      <p:bldP spid="62" grpId="0"/>
      <p:bldP spid="65" grpId="0"/>
      <p:bldP spid="66" grpId="0"/>
      <p:bldP spid="67" grpId="0"/>
      <p:bldP spid="68" grpId="0"/>
      <p:bldP spid="71" grpId="0" animBg="1"/>
      <p:bldP spid="73" grpId="0"/>
      <p:bldP spid="74" grpId="0"/>
      <p:bldP spid="75" grpId="0"/>
      <p:bldP spid="92" grpId="0"/>
      <p:bldP spid="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Odvození vzorce pro výsledný odpor: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827584" y="909441"/>
            <a:ext cx="145745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b="1" dirty="0"/>
              <a:t>I = I</a:t>
            </a:r>
            <a:r>
              <a:rPr lang="cs-CZ" sz="2800" b="1" baseline="-25000" dirty="0"/>
              <a:t>1</a:t>
            </a:r>
            <a:r>
              <a:rPr lang="cs-CZ" sz="2800" b="1" dirty="0"/>
              <a:t> + I</a:t>
            </a:r>
            <a:r>
              <a:rPr lang="cs-CZ" sz="2800" b="1" baseline="-25000" dirty="0"/>
              <a:t>2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491880" y="90944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I = 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31688" y="724774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</a:p>
          <a:p>
            <a:r>
              <a:rPr lang="cs-CZ" sz="2400" dirty="0"/>
              <a:t>R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932040" y="909441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I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569171" y="755552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r>
              <a:rPr lang="cs-CZ" sz="2400" baseline="-25000" dirty="0" smtClean="0"/>
              <a:t>1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88224" y="909441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I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= 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205139" y="755552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r>
              <a:rPr lang="cs-CZ" sz="2400" baseline="-25000" dirty="0" smtClean="0"/>
              <a:t>2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971600" y="1555771"/>
            <a:ext cx="0" cy="5561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827584" y="2129866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</a:p>
          <a:p>
            <a:r>
              <a:rPr lang="cs-CZ" sz="2400" dirty="0"/>
              <a:t>R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161773" y="2283754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=</a:t>
            </a:r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513176" y="1555770"/>
            <a:ext cx="250512" cy="57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1556309" y="2168908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r>
              <a:rPr lang="cs-CZ" sz="2400" baseline="-25000" dirty="0" smtClean="0"/>
              <a:t>1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060365" y="2283754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+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2437695" y="2168908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r>
              <a:rPr lang="cs-CZ" sz="2400" baseline="-25000" dirty="0" smtClean="0"/>
              <a:t>2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635896" y="2283754"/>
            <a:ext cx="162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U = 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U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811721" y="2999905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</a:p>
          <a:p>
            <a:r>
              <a:rPr lang="cs-CZ" sz="2400" dirty="0"/>
              <a:t>R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135846" y="3153793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=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1480428" y="2999905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</a:t>
            </a:r>
            <a:endParaRPr lang="cs-CZ" sz="24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850233" y="3910198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+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2185667" y="2999905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U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2941751" y="3153793"/>
            <a:ext cx="1630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/ : U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811721" y="3830902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1</a:t>
            </a:r>
          </a:p>
          <a:p>
            <a:r>
              <a:rPr lang="cs-CZ" sz="2400" dirty="0"/>
              <a:t>R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1086975" y="3910198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=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1386404" y="3813179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1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</a:t>
            </a:r>
            <a:endParaRPr lang="cs-CZ" sz="24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2144047" y="3833805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1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1890460" y="3153793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+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2972102" y="4015567"/>
            <a:ext cx="620224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Zlomky převedeme na společného jmenovatele.</a:t>
            </a:r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783430" y="4661899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1</a:t>
            </a:r>
          </a:p>
          <a:p>
            <a:r>
              <a:rPr lang="cs-CZ" sz="2400" dirty="0"/>
              <a:t>R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1023878" y="4815787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=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1350437" y="4667705"/>
            <a:ext cx="1297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R</a:t>
            </a:r>
            <a:r>
              <a:rPr lang="cs-CZ" sz="2400" u="sng" baseline="-25000" dirty="0" smtClean="0"/>
              <a:t>1</a:t>
            </a:r>
            <a:r>
              <a:rPr lang="cs-CZ" sz="2400" u="sng" dirty="0" smtClean="0"/>
              <a:t>+ R</a:t>
            </a:r>
            <a:r>
              <a:rPr lang="cs-CZ" sz="2400" u="sng" baseline="-25000" dirty="0" smtClean="0"/>
              <a:t>2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. 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2972100" y="4763372"/>
            <a:ext cx="6202249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Pokud se sobě rovnají zlomky, rovnají se i jejich převrácené hodnoty.</a:t>
            </a:r>
            <a:endParaRPr lang="cs-CZ" sz="24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719572" y="58772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</a:t>
            </a:r>
            <a:endParaRPr lang="cs-CZ" sz="24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947181" y="5864690"/>
            <a:ext cx="377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=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1273247" y="5710801"/>
            <a:ext cx="1297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R</a:t>
            </a:r>
            <a:r>
              <a:rPr lang="cs-CZ" sz="2400" u="sng" baseline="-25000" dirty="0" smtClean="0"/>
              <a:t>1 </a:t>
            </a:r>
            <a:r>
              <a:rPr lang="cs-CZ" sz="2400" u="sng" dirty="0" smtClean="0"/>
              <a:t>. R</a:t>
            </a:r>
            <a:r>
              <a:rPr lang="cs-CZ" sz="2400" u="sng" baseline="-25000" dirty="0" smtClean="0"/>
              <a:t>2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+ R</a:t>
            </a:r>
            <a:r>
              <a:rPr lang="cs-CZ" sz="2400" baseline="-25000" dirty="0" smtClean="0"/>
              <a:t>2</a:t>
            </a:r>
            <a:endParaRPr lang="cs-CZ" sz="2400" dirty="0"/>
          </a:p>
        </p:txBody>
      </p:sp>
      <p:sp>
        <p:nvSpPr>
          <p:cNvPr id="40" name="Obdélník 39"/>
          <p:cNvSpPr/>
          <p:nvPr/>
        </p:nvSpPr>
        <p:spPr>
          <a:xfrm>
            <a:off x="647015" y="5710801"/>
            <a:ext cx="2001088" cy="958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nice se šipkou 13"/>
          <p:cNvCxnSpPr/>
          <p:nvPr/>
        </p:nvCxnSpPr>
        <p:spPr>
          <a:xfrm rot="16200000" flipH="1">
            <a:off x="1979712" y="1628800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92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 animBg="1"/>
      <p:bldP spid="33" grpId="0"/>
      <p:bldP spid="34" grpId="0"/>
      <p:bldP spid="35" grpId="0"/>
      <p:bldP spid="36" grpId="0" animBg="1"/>
      <p:bldP spid="37" grpId="0"/>
      <p:bldP spid="38" grpId="0"/>
      <p:bldP spid="39" grpId="0"/>
      <p:bldP spid="40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318</Words>
  <Application>Microsoft Office PowerPoint</Application>
  <PresentationFormat>Předvádění na obrazovce (4:3)</PresentationFormat>
  <Paragraphs>95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Třeboň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Stanislav Toman</dc:creator>
  <cp:lastModifiedBy>Jadrný Oldřich</cp:lastModifiedBy>
  <cp:revision>2</cp:revision>
  <dcterms:created xsi:type="dcterms:W3CDTF">2013-12-10T10:17:39Z</dcterms:created>
  <dcterms:modified xsi:type="dcterms:W3CDTF">2020-05-26T20:22:23Z</dcterms:modified>
</cp:coreProperties>
</file>