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68" r:id="rId3"/>
    <p:sldId id="259" r:id="rId4"/>
    <p:sldId id="257" r:id="rId5"/>
    <p:sldId id="266" r:id="rId6"/>
    <p:sldId id="267" r:id="rId7"/>
    <p:sldId id="261" r:id="rId8"/>
    <p:sldId id="262" r:id="rId9"/>
    <p:sldId id="263" r:id="rId10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Rg st="1" end="14"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B4F2D"/>
    <a:srgbClr val="960000"/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8" d="100"/>
          <a:sy n="118" d="100"/>
        </p:scale>
        <p:origin x="1398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ravoúhlý trojúhelník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Nadpis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17" name="Podnadpis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cs-CZ"/>
              <a:t>Kliknutím lze upravit styl předlohy.</a:t>
            </a:r>
            <a:endParaRPr kumimoji="0" lang="en-US"/>
          </a:p>
        </p:txBody>
      </p:sp>
      <p:grpSp>
        <p:nvGrpSpPr>
          <p:cNvPr id="2" name="Skupina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Volný tvar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8" name="Volný tvar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1" name="Volný tvar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Přímá spojnice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Zástupný symbol pro datum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277B8CF1-06E6-44C3-A003-61400F52A88A}" type="datetimeFigureOut">
              <a:rPr lang="cs-CZ" smtClean="0"/>
              <a:pPr/>
              <a:t>31.5.2020</a:t>
            </a:fld>
            <a:endParaRPr lang="cs-CZ"/>
          </a:p>
        </p:txBody>
      </p: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cs-CZ"/>
          </a:p>
        </p:txBody>
      </p:sp>
      <p:sp>
        <p:nvSpPr>
          <p:cNvPr id="27" name="Zástupný symbol pro číslo snímku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2CE020E9-F4FB-465D-B6F7-823F42CA053E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B8CF1-06E6-44C3-A003-61400F52A88A}" type="datetimeFigureOut">
              <a:rPr lang="cs-CZ" smtClean="0"/>
              <a:pPr/>
              <a:t>31.5.2020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020E9-F4FB-465D-B6F7-823F42CA053E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B8CF1-06E6-44C3-A003-61400F52A88A}" type="datetimeFigureOut">
              <a:rPr lang="cs-CZ" smtClean="0"/>
              <a:pPr/>
              <a:t>31.5.2020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020E9-F4FB-465D-B6F7-823F42CA053E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B8CF1-06E6-44C3-A003-61400F52A88A}" type="datetimeFigureOut">
              <a:rPr lang="cs-CZ" smtClean="0"/>
              <a:pPr/>
              <a:t>31.5.2020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020E9-F4FB-465D-B6F7-823F42CA053E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7" name="Nadpis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cs-CZ"/>
              <a:t>Kliknutím lze upravit styl.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cs-CZ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B8CF1-06E6-44C3-A003-61400F52A88A}" type="datetimeFigureOut">
              <a:rPr lang="cs-CZ" smtClean="0"/>
              <a:pPr/>
              <a:t>31.5.2020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020E9-F4FB-465D-B6F7-823F42CA053E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7" name="Dvojitá šipka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8" name="Dvojitá šipka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B8CF1-06E6-44C3-A003-61400F52A88A}" type="datetimeFigureOut">
              <a:rPr lang="cs-CZ" smtClean="0"/>
              <a:pPr/>
              <a:t>31.5.2020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020E9-F4FB-465D-B6F7-823F42CA053E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Nadpis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cs-CZ"/>
              <a:t>Kliknutím lze upravit styl.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cs-CZ"/>
              <a:t>Kliknutím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cs-CZ"/>
              <a:t>Kliknutím lze upravit styly předlohy textu.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B8CF1-06E6-44C3-A003-61400F52A88A}" type="datetimeFigureOut">
              <a:rPr lang="cs-CZ" smtClean="0"/>
              <a:pPr/>
              <a:t>31.5.2020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020E9-F4FB-465D-B6F7-823F42CA053E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B8CF1-06E6-44C3-A003-61400F52A88A}" type="datetimeFigureOut">
              <a:rPr lang="cs-CZ" smtClean="0"/>
              <a:pPr/>
              <a:t>31.5.2020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020E9-F4FB-465D-B6F7-823F42CA053E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cs-CZ"/>
              <a:t>Kliknutím lze upravit styl.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B8CF1-06E6-44C3-A003-61400F52A88A}" type="datetimeFigureOut">
              <a:rPr lang="cs-CZ" smtClean="0"/>
              <a:pPr/>
              <a:t>31.5.2020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020E9-F4FB-465D-B6F7-823F42CA053E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cs-CZ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277B8CF1-06E6-44C3-A003-61400F52A88A}" type="datetimeFigureOut">
              <a:rPr lang="cs-CZ" smtClean="0"/>
              <a:pPr/>
              <a:t>31.5.2020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020E9-F4FB-465D-B6F7-823F42CA053E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cs-CZ"/>
              <a:t>Kliknutím lze upravit styly předlohy textu.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cs-CZ"/>
              <a:t>Kliknutím na ikonu přidáte obrázek.</a:t>
            </a:r>
            <a:endParaRPr kumimoji="0" lang="en-US" dirty="0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277B8CF1-06E6-44C3-A003-61400F52A88A}" type="datetimeFigureOut">
              <a:rPr lang="cs-CZ" smtClean="0"/>
              <a:pPr/>
              <a:t>31.5.2020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2CE020E9-F4FB-465D-B6F7-823F42CA053E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8" name="Volný tvar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Volný tvar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Pravoúhlý trojúhelník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1" name="Přímá spojnice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Dvojitá šipka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13" name="Dvojitá šipka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Volný tvar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Volný tvar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Pravoúhlý trojúhelník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5" name="Přímá spojnice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Zástupný symbol pro nadpis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30" name="Zástupný symbol pro text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/>
              <a:t>Kliknutím lze upravit styly předlohy textu.</a:t>
            </a:r>
          </a:p>
          <a:p>
            <a:pPr lvl="1" eaLnBrk="1" latinLnBrk="0" hangingPunct="1"/>
            <a:r>
              <a:rPr kumimoji="0" lang="cs-CZ"/>
              <a:t>Druhá úroveň</a:t>
            </a:r>
          </a:p>
          <a:p>
            <a:pPr lvl="2" eaLnBrk="1" latinLnBrk="0" hangingPunct="1"/>
            <a:r>
              <a:rPr kumimoji="0" lang="cs-CZ"/>
              <a:t>Třetí úroveň</a:t>
            </a:r>
          </a:p>
          <a:p>
            <a:pPr lvl="3" eaLnBrk="1" latinLnBrk="0" hangingPunct="1"/>
            <a:r>
              <a:rPr kumimoji="0" lang="cs-CZ"/>
              <a:t>Čtvrtá úroveň</a:t>
            </a:r>
          </a:p>
          <a:p>
            <a:pPr lvl="4" eaLnBrk="1" latinLnBrk="0" hangingPunct="1"/>
            <a:r>
              <a:rPr kumimoji="0" lang="cs-CZ"/>
              <a:t>Pátá úroveň</a:t>
            </a:r>
            <a:endParaRPr kumimoji="0" lang="en-US"/>
          </a:p>
        </p:txBody>
      </p:sp>
      <p:sp>
        <p:nvSpPr>
          <p:cNvPr id="10" name="Zástupný symbol pro datum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277B8CF1-06E6-44C3-A003-61400F52A88A}" type="datetimeFigureOut">
              <a:rPr lang="cs-CZ" smtClean="0"/>
              <a:pPr/>
              <a:t>31.5.2020</a:t>
            </a:fld>
            <a:endParaRPr lang="cs-CZ"/>
          </a:p>
        </p:txBody>
      </p:sp>
      <p:sp>
        <p:nvSpPr>
          <p:cNvPr id="22" name="Zástupný symbol pro zápatí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cs-CZ"/>
          </a:p>
        </p:txBody>
      </p:sp>
      <p:sp>
        <p:nvSpPr>
          <p:cNvPr id="18" name="Zástupný symbol pro číslo snímku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2CE020E9-F4FB-465D-B6F7-823F42CA053E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hyperlink" Target="http://www.youtube.com/watch?v=lBmQ5LXMtmo" TargetMode="Externa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755576" y="620688"/>
            <a:ext cx="8064896" cy="2232248"/>
          </a:xfrm>
        </p:spPr>
        <p:txBody>
          <a:bodyPr>
            <a:normAutofit/>
          </a:bodyPr>
          <a:lstStyle/>
          <a:p>
            <a:r>
              <a:rPr lang="cs-CZ" sz="8000" i="1" dirty="0">
                <a:solidFill>
                  <a:schemeClr val="tx2">
                    <a:lumMod val="50000"/>
                  </a:schemeClr>
                </a:solidFill>
              </a:rPr>
              <a:t>Vypravování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 rot="1433438">
            <a:off x="-194933" y="3429869"/>
            <a:ext cx="9324528" cy="1513393"/>
          </a:xfrm>
          <a:solidFill>
            <a:srgbClr val="FFFF99"/>
          </a:solidFill>
          <a:ln w="19050">
            <a:solidFill>
              <a:schemeClr val="tx1"/>
            </a:solidFill>
          </a:ln>
        </p:spPr>
        <p:txBody>
          <a:bodyPr>
            <a:noAutofit/>
          </a:bodyPr>
          <a:lstStyle/>
          <a:p>
            <a:pPr algn="ctr"/>
            <a:r>
              <a:rPr lang="cs-CZ" sz="4400" b="1" i="1" dirty="0"/>
              <a:t>Jazykové prostředky vypravování</a:t>
            </a:r>
          </a:p>
          <a:p>
            <a:pPr algn="ctr"/>
            <a:r>
              <a:rPr lang="cs-CZ" sz="4400" b="1" i="1" dirty="0"/>
              <a:t>Přímá řeč</a:t>
            </a:r>
          </a:p>
        </p:txBody>
      </p:sp>
    </p:spTree>
    <p:extLst>
      <p:ext uri="{BB962C8B-B14F-4D97-AF65-F5344CB8AC3E}">
        <p14:creationId xmlns:p14="http://schemas.microsoft.com/office/powerpoint/2010/main" val="20945340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179512" y="1481328"/>
            <a:ext cx="8856984" cy="4900000"/>
          </a:xfrm>
        </p:spPr>
        <p:txBody>
          <a:bodyPr>
            <a:normAutofit/>
          </a:bodyPr>
          <a:lstStyle/>
          <a:p>
            <a:r>
              <a:rPr lang="cs-CZ" sz="3600" b="1" i="1" dirty="0"/>
              <a:t>Zachováváme dějovou posloupnost (</a:t>
            </a:r>
          </a:p>
          <a:p>
            <a:endParaRPr lang="cs-CZ" sz="3600" b="1" i="1" dirty="0"/>
          </a:p>
          <a:p>
            <a:r>
              <a:rPr lang="cs-CZ" sz="3600" b="1" i="1" dirty="0"/>
              <a:t>Reprodukujeme příběh, pokud jsme událost  sami nezažili</a:t>
            </a:r>
          </a:p>
          <a:p>
            <a:endParaRPr lang="cs-CZ" sz="3600" b="1" i="1" dirty="0"/>
          </a:p>
          <a:p>
            <a:r>
              <a:rPr lang="cs-CZ" sz="3600" b="1" i="1" dirty="0"/>
              <a:t>Pro zvýšení zajímavosti používáme následující jazykové prostředky:</a:t>
            </a: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94122"/>
          </a:xfrm>
        </p:spPr>
        <p:txBody>
          <a:bodyPr/>
          <a:lstStyle/>
          <a:p>
            <a:r>
              <a:rPr lang="cs-CZ" i="1" dirty="0">
                <a:solidFill>
                  <a:schemeClr val="accent1">
                    <a:lumMod val="50000"/>
                  </a:schemeClr>
                </a:solidFill>
              </a:rPr>
              <a:t>Co už víme o vypravování:</a:t>
            </a:r>
          </a:p>
        </p:txBody>
      </p:sp>
    </p:spTree>
    <p:extLst>
      <p:ext uri="{BB962C8B-B14F-4D97-AF65-F5344CB8AC3E}">
        <p14:creationId xmlns:p14="http://schemas.microsoft.com/office/powerpoint/2010/main" val="33570769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107504" y="260648"/>
            <a:ext cx="903649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107504" y="274638"/>
            <a:ext cx="8712968" cy="1143000"/>
          </a:xfrm>
        </p:spPr>
        <p:txBody>
          <a:bodyPr>
            <a:noAutofit/>
          </a:bodyPr>
          <a:lstStyle/>
          <a:p>
            <a:pPr algn="ctr"/>
            <a:r>
              <a:rPr lang="cs-CZ" sz="4000" i="1" dirty="0">
                <a:solidFill>
                  <a:schemeClr val="accent1">
                    <a:lumMod val="75000"/>
                  </a:schemeClr>
                </a:solidFill>
              </a:rPr>
              <a:t>Jazykové prostředky vypravování:</a:t>
            </a:r>
            <a:br>
              <a:rPr lang="cs-CZ" sz="4000" i="1" dirty="0">
                <a:solidFill>
                  <a:schemeClr val="accent1">
                    <a:lumMod val="75000"/>
                  </a:schemeClr>
                </a:solidFill>
              </a:rPr>
            </a:br>
            <a:endParaRPr lang="cs-CZ" sz="40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4" name="Zástupný symbol pro obsah 3"/>
          <p:cNvSpPr>
            <a:spLocks noGrp="1"/>
          </p:cNvSpPr>
          <p:nvPr>
            <p:ph idx="1"/>
          </p:nvPr>
        </p:nvSpPr>
        <p:spPr>
          <a:xfrm>
            <a:off x="251520" y="908720"/>
            <a:ext cx="8568952" cy="5760640"/>
          </a:xfrm>
        </p:spPr>
        <p:txBody>
          <a:bodyPr>
            <a:normAutofit lnSpcReduction="10000"/>
          </a:bodyPr>
          <a:lstStyle/>
          <a:p>
            <a:r>
              <a:rPr lang="cs-CZ" sz="2800" b="1" i="1" dirty="0">
                <a:solidFill>
                  <a:schemeClr val="accent6">
                    <a:lumMod val="25000"/>
                  </a:schemeClr>
                </a:solidFill>
              </a:rPr>
              <a:t>Dějová slovesa</a:t>
            </a:r>
          </a:p>
          <a:p>
            <a:r>
              <a:rPr lang="cs-CZ" sz="2800" b="1" i="1" dirty="0">
                <a:solidFill>
                  <a:schemeClr val="accent6">
                    <a:lumMod val="25000"/>
                  </a:schemeClr>
                </a:solidFill>
              </a:rPr>
              <a:t>Čas přítomný místo času minulého</a:t>
            </a:r>
          </a:p>
          <a:p>
            <a:r>
              <a:rPr lang="cs-CZ" sz="2800" b="1" i="1" dirty="0">
                <a:solidFill>
                  <a:schemeClr val="accent6">
                    <a:lumMod val="25000"/>
                  </a:schemeClr>
                </a:solidFill>
              </a:rPr>
              <a:t>Přirovnání</a:t>
            </a:r>
          </a:p>
          <a:p>
            <a:r>
              <a:rPr lang="cs-CZ" sz="2800" b="1" i="1" dirty="0">
                <a:solidFill>
                  <a:schemeClr val="accent6">
                    <a:lumMod val="25000"/>
                  </a:schemeClr>
                </a:solidFill>
              </a:rPr>
              <a:t>Různé druhy vět podle postoje mluvčího (oznamovací, tázací, rozkazovací, přací; zvolací)</a:t>
            </a:r>
          </a:p>
          <a:p>
            <a:r>
              <a:rPr lang="cs-CZ" sz="2800" b="1" i="1" dirty="0">
                <a:solidFill>
                  <a:schemeClr val="accent6">
                    <a:lumMod val="25000"/>
                  </a:schemeClr>
                </a:solidFill>
              </a:rPr>
              <a:t>Přímá řeč</a:t>
            </a:r>
          </a:p>
          <a:p>
            <a:r>
              <a:rPr lang="cs-CZ" sz="2800" b="1" i="1" dirty="0">
                <a:solidFill>
                  <a:schemeClr val="accent6">
                    <a:lumMod val="25000"/>
                  </a:schemeClr>
                </a:solidFill>
              </a:rPr>
              <a:t>Jednočlenné věty (zvyšujeme napětí)</a:t>
            </a:r>
          </a:p>
          <a:p>
            <a:r>
              <a:rPr lang="cs-CZ" sz="2800" b="1" i="1" dirty="0">
                <a:solidFill>
                  <a:schemeClr val="accent6">
                    <a:lumMod val="25000"/>
                  </a:schemeClr>
                </a:solidFill>
              </a:rPr>
              <a:t>Výstižná podstatná a přídavná jména</a:t>
            </a:r>
          </a:p>
          <a:p>
            <a:r>
              <a:rPr lang="cs-CZ" sz="2800" b="1" i="1" dirty="0">
                <a:solidFill>
                  <a:schemeClr val="accent6">
                    <a:lumMod val="25000"/>
                  </a:schemeClr>
                </a:solidFill>
              </a:rPr>
              <a:t>Příslovce (okolnosti děje)</a:t>
            </a:r>
          </a:p>
          <a:p>
            <a:r>
              <a:rPr lang="cs-CZ" sz="2800" b="1" i="1" dirty="0">
                <a:solidFill>
                  <a:schemeClr val="accent6">
                    <a:lumMod val="25000"/>
                  </a:schemeClr>
                </a:solidFill>
              </a:rPr>
              <a:t>Citoslovce</a:t>
            </a:r>
          </a:p>
          <a:p>
            <a:endParaRPr lang="cs-CZ" dirty="0"/>
          </a:p>
          <a:p>
            <a:r>
              <a:rPr lang="cs-CZ" sz="3200" b="1" i="1" dirty="0">
                <a:solidFill>
                  <a:srgbClr val="960000"/>
                </a:solidFill>
              </a:rPr>
              <a:t>Záleží na tom, jak známe svůj jazyk…</a:t>
            </a:r>
          </a:p>
        </p:txBody>
      </p:sp>
    </p:spTree>
    <p:extLst>
      <p:ext uri="{BB962C8B-B14F-4D97-AF65-F5344CB8AC3E}">
        <p14:creationId xmlns:p14="http://schemas.microsoft.com/office/powerpoint/2010/main" val="2155380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0" y="791725"/>
            <a:ext cx="9145782" cy="6048672"/>
          </a:xfrm>
        </p:spPr>
        <p:txBody>
          <a:bodyPr/>
          <a:lstStyle/>
          <a:p>
            <a:endParaRPr lang="cs-CZ" dirty="0"/>
          </a:p>
          <a:p>
            <a:endParaRPr lang="cs-CZ" sz="2800" dirty="0"/>
          </a:p>
          <a:p>
            <a:endParaRPr lang="cs-CZ" sz="2800" b="1" i="1" dirty="0"/>
          </a:p>
          <a:p>
            <a:endParaRPr lang="cs-CZ" sz="2800" b="1" i="1" dirty="0"/>
          </a:p>
          <a:p>
            <a:endParaRPr lang="cs-CZ" sz="2800" b="1" i="1" dirty="0"/>
          </a:p>
          <a:p>
            <a:r>
              <a:rPr lang="cs-CZ" sz="2800" b="1" i="1" dirty="0"/>
              <a:t>Rozeznáváme tři typy přímé řeči:</a:t>
            </a:r>
          </a:p>
          <a:p>
            <a:endParaRPr lang="cs-CZ" sz="2800" dirty="0"/>
          </a:p>
          <a:p>
            <a:r>
              <a:rPr lang="cs-CZ" sz="2400" dirty="0"/>
              <a:t>1</a:t>
            </a:r>
            <a:r>
              <a:rPr lang="cs-CZ" sz="2400" b="1" i="1" dirty="0"/>
              <a:t>.</a:t>
            </a:r>
            <a:r>
              <a:rPr lang="cs-CZ" sz="2400" b="1" i="1" dirty="0">
                <a:solidFill>
                  <a:srgbClr val="960000"/>
                </a:solidFill>
              </a:rPr>
              <a:t> „Další, prosím,“  </a:t>
            </a:r>
            <a:r>
              <a:rPr lang="cs-CZ" sz="2400" dirty="0"/>
              <a:t>zavolala sestra v ordinaci.</a:t>
            </a:r>
          </a:p>
          <a:p>
            <a:endParaRPr lang="cs-CZ" sz="2400" dirty="0"/>
          </a:p>
          <a:p>
            <a:r>
              <a:rPr lang="cs-CZ" sz="2400" dirty="0"/>
              <a:t>2. Sestra v ordinaci zavolala:</a:t>
            </a:r>
            <a:r>
              <a:rPr lang="cs-CZ" sz="2400" b="1" i="1" dirty="0">
                <a:solidFill>
                  <a:srgbClr val="960000"/>
                </a:solidFill>
              </a:rPr>
              <a:t> „Další, prosím!“ </a:t>
            </a:r>
          </a:p>
          <a:p>
            <a:endParaRPr lang="cs-CZ" sz="2400" b="1" i="1" dirty="0">
              <a:solidFill>
                <a:srgbClr val="960000"/>
              </a:solidFill>
            </a:endParaRPr>
          </a:p>
          <a:p>
            <a:r>
              <a:rPr lang="cs-CZ" sz="2400" dirty="0"/>
              <a:t>3. </a:t>
            </a:r>
            <a:r>
              <a:rPr lang="cs-CZ" sz="2400" b="1" i="1" dirty="0">
                <a:solidFill>
                  <a:srgbClr val="960000"/>
                </a:solidFill>
              </a:rPr>
              <a:t>„Další, prosím,“  </a:t>
            </a:r>
            <a:r>
              <a:rPr lang="cs-CZ" sz="2400" dirty="0"/>
              <a:t>zavolala sestra v ordinaci, </a:t>
            </a:r>
            <a:r>
              <a:rPr lang="cs-CZ" sz="2400" b="1" i="1" dirty="0">
                <a:solidFill>
                  <a:srgbClr val="960000"/>
                </a:solidFill>
              </a:rPr>
              <a:t>„ paní doktorka už na vás čeká.“</a:t>
            </a:r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90257" y="87887"/>
            <a:ext cx="8229600" cy="1143000"/>
          </a:xfrm>
        </p:spPr>
        <p:txBody>
          <a:bodyPr/>
          <a:lstStyle/>
          <a:p>
            <a:pPr algn="ctr"/>
            <a:r>
              <a:rPr lang="cs-CZ" i="1" dirty="0">
                <a:solidFill>
                  <a:schemeClr val="accent1">
                    <a:lumMod val="75000"/>
                  </a:schemeClr>
                </a:solidFill>
              </a:rPr>
              <a:t>Přímá řeč</a:t>
            </a:r>
          </a:p>
        </p:txBody>
      </p:sp>
      <p:pic>
        <p:nvPicPr>
          <p:cNvPr id="1031" name="Picture 7" descr="C:\Program Files (x86)\Microsoft Office\MEDIA\CAGCAT10\j0240719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703645"/>
            <a:ext cx="980515" cy="15389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Oválný popisek 3"/>
          <p:cNvSpPr/>
          <p:nvPr/>
        </p:nvSpPr>
        <p:spPr>
          <a:xfrm rot="973662">
            <a:off x="331809" y="103412"/>
            <a:ext cx="1525418" cy="792087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900" b="1" i="1" dirty="0">
                <a:solidFill>
                  <a:srgbClr val="002060"/>
                </a:solidFill>
              </a:rPr>
              <a:t>Další, prosím</a:t>
            </a:r>
          </a:p>
        </p:txBody>
      </p:sp>
      <p:sp>
        <p:nvSpPr>
          <p:cNvPr id="8" name="Vodorovný svitek 7"/>
          <p:cNvSpPr/>
          <p:nvPr/>
        </p:nvSpPr>
        <p:spPr>
          <a:xfrm>
            <a:off x="1187624" y="703645"/>
            <a:ext cx="7416823" cy="2437323"/>
          </a:xfrm>
          <a:prstGeom prst="horizontalScroll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cs-CZ" sz="2400" b="1" i="1" dirty="0">
                <a:solidFill>
                  <a:srgbClr val="960000"/>
                </a:solidFill>
              </a:rPr>
              <a:t>reprodukuje doslovně vyjádření určité postavy. Dáváme ji do uvozovek. Na začátku přímé řeči jsou v češtině uvozovky dole, na konci nahoře.</a:t>
            </a:r>
          </a:p>
        </p:txBody>
      </p:sp>
    </p:spTree>
    <p:extLst>
      <p:ext uri="{BB962C8B-B14F-4D97-AF65-F5344CB8AC3E}">
        <p14:creationId xmlns:p14="http://schemas.microsoft.com/office/powerpoint/2010/main" val="5676691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0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0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0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animBg="1"/>
      <p:bldP spid="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97275" y="1412776"/>
            <a:ext cx="9046725" cy="5328592"/>
          </a:xfrm>
        </p:spPr>
        <p:txBody>
          <a:bodyPr/>
          <a:lstStyle/>
          <a:p>
            <a:r>
              <a:rPr lang="cs-CZ" sz="2800" b="1" dirty="0">
                <a:solidFill>
                  <a:schemeClr val="accent1">
                    <a:lumMod val="50000"/>
                  </a:schemeClr>
                </a:solidFill>
              </a:rPr>
              <a:t>Nevím, odpověděla princezna, nepřemýšlela jsem o tom.</a:t>
            </a:r>
          </a:p>
          <a:p>
            <a:r>
              <a:rPr lang="cs-CZ" sz="2800" b="1" dirty="0">
                <a:solidFill>
                  <a:schemeClr val="accent1">
                    <a:lumMod val="50000"/>
                  </a:schemeClr>
                </a:solidFill>
              </a:rPr>
              <a:t>Kamarád mi doporučil: Měl by sis známku opravit.</a:t>
            </a:r>
          </a:p>
          <a:p>
            <a:r>
              <a:rPr lang="cs-CZ" sz="2800" b="1" dirty="0">
                <a:solidFill>
                  <a:schemeClr val="accent1">
                    <a:lumMod val="50000"/>
                  </a:schemeClr>
                </a:solidFill>
              </a:rPr>
              <a:t>Dones! zavolal Petr na svého psa.</a:t>
            </a:r>
          </a:p>
          <a:p>
            <a:r>
              <a:rPr lang="cs-CZ" sz="2800" b="1" dirty="0">
                <a:solidFill>
                  <a:schemeClr val="accent1">
                    <a:lumMod val="50000"/>
                  </a:schemeClr>
                </a:solidFill>
              </a:rPr>
              <a:t>Eva se zeptala: Máte ještě lístky na dnešní koncert? Ano? To jsem ráda. Prosila bych tři.</a:t>
            </a:r>
          </a:p>
          <a:p>
            <a:r>
              <a:rPr lang="cs-CZ" sz="2800" b="1" dirty="0">
                <a:solidFill>
                  <a:schemeClr val="accent1">
                    <a:lumMod val="50000"/>
                  </a:schemeClr>
                </a:solidFill>
              </a:rPr>
              <a:t>Dnes ven nemůžu, oznámila mi Jitka, musím se učit na test z dějepisu.</a:t>
            </a:r>
          </a:p>
          <a:p>
            <a:r>
              <a:rPr lang="cs-CZ" sz="2800" b="1" dirty="0">
                <a:solidFill>
                  <a:schemeClr val="accent1">
                    <a:lumMod val="50000"/>
                  </a:schemeClr>
                </a:solidFill>
              </a:rPr>
              <a:t>Pojeďte s námi, lákají nás sousedé na výlet.</a:t>
            </a:r>
          </a:p>
          <a:p>
            <a:endParaRPr lang="cs-CZ" b="1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0" y="260648"/>
            <a:ext cx="9144000" cy="1080120"/>
          </a:xfrm>
          <a:solidFill>
            <a:schemeClr val="accent1">
              <a:lumMod val="60000"/>
              <a:lumOff val="40000"/>
            </a:schemeClr>
          </a:solidFill>
          <a:ln>
            <a:solidFill>
              <a:schemeClr val="accent6">
                <a:lumMod val="25000"/>
              </a:schemeClr>
            </a:solidFill>
          </a:ln>
        </p:spPr>
        <p:txBody>
          <a:bodyPr>
            <a:normAutofit/>
          </a:bodyPr>
          <a:lstStyle/>
          <a:p>
            <a:pPr algn="ctr"/>
            <a:r>
              <a:rPr lang="cs-CZ" sz="3200" b="0" i="1" dirty="0">
                <a:solidFill>
                  <a:schemeClr val="accent6">
                    <a:lumMod val="10000"/>
                  </a:schemeClr>
                </a:solidFill>
              </a:rPr>
              <a:t>Doplňte uvozovky na správné místo ve větě </a:t>
            </a:r>
            <a:br>
              <a:rPr lang="cs-CZ" sz="3200" b="0" i="1" dirty="0">
                <a:solidFill>
                  <a:schemeClr val="accent6">
                    <a:lumMod val="10000"/>
                  </a:schemeClr>
                </a:solidFill>
              </a:rPr>
            </a:br>
            <a:r>
              <a:rPr lang="cs-CZ" sz="3200" b="0" i="1" dirty="0">
                <a:solidFill>
                  <a:schemeClr val="accent6">
                    <a:lumMod val="10000"/>
                  </a:schemeClr>
                </a:solidFill>
              </a:rPr>
              <a:t>a označte přímou řeč červeně:</a:t>
            </a:r>
          </a:p>
        </p:txBody>
      </p:sp>
      <p:pic>
        <p:nvPicPr>
          <p:cNvPr id="1028" name="Picture 4" descr="C:\Users\hujer\AppData\Local\Microsoft\Windows\Temporary Internet Files\Content.IE5\S6Y0YLWK\MC900379123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96336" y="2636912"/>
            <a:ext cx="1333819" cy="134740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1302800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216737" y="1412776"/>
            <a:ext cx="8892480" cy="5116024"/>
          </a:xfrm>
        </p:spPr>
        <p:txBody>
          <a:bodyPr/>
          <a:lstStyle/>
          <a:p>
            <a:r>
              <a:rPr lang="cs-CZ" sz="2800" b="1" dirty="0">
                <a:solidFill>
                  <a:srgbClr val="C00000"/>
                </a:solidFill>
              </a:rPr>
              <a:t>„Nevím,“ </a:t>
            </a:r>
            <a:r>
              <a:rPr lang="cs-CZ" sz="2800" b="1" dirty="0">
                <a:solidFill>
                  <a:schemeClr val="accent1">
                    <a:lumMod val="50000"/>
                  </a:schemeClr>
                </a:solidFill>
              </a:rPr>
              <a:t>odpověděla princezna, </a:t>
            </a:r>
            <a:r>
              <a:rPr lang="cs-CZ" sz="2800" b="1" dirty="0">
                <a:solidFill>
                  <a:srgbClr val="C00000"/>
                </a:solidFill>
              </a:rPr>
              <a:t>„nepřemýšlela jsem o tom.“</a:t>
            </a:r>
          </a:p>
          <a:p>
            <a:r>
              <a:rPr lang="cs-CZ" sz="2800" b="1" dirty="0">
                <a:solidFill>
                  <a:schemeClr val="accent1">
                    <a:lumMod val="50000"/>
                  </a:schemeClr>
                </a:solidFill>
              </a:rPr>
              <a:t>Kamarád mi doporučil: </a:t>
            </a:r>
            <a:r>
              <a:rPr lang="cs-CZ" sz="2800" b="1" dirty="0">
                <a:solidFill>
                  <a:srgbClr val="C00000"/>
                </a:solidFill>
              </a:rPr>
              <a:t>„Měl by sis známku opravit.“</a:t>
            </a:r>
          </a:p>
          <a:p>
            <a:r>
              <a:rPr lang="cs-CZ" sz="2800" b="1" dirty="0">
                <a:solidFill>
                  <a:srgbClr val="C00000"/>
                </a:solidFill>
              </a:rPr>
              <a:t>„Dones!“ </a:t>
            </a:r>
            <a:r>
              <a:rPr lang="cs-CZ" sz="2800" b="1" dirty="0">
                <a:solidFill>
                  <a:schemeClr val="accent1">
                    <a:lumMod val="50000"/>
                  </a:schemeClr>
                </a:solidFill>
              </a:rPr>
              <a:t>zavolal Petr na svého psa.</a:t>
            </a:r>
            <a:endParaRPr lang="cs-CZ" sz="2800" b="1" dirty="0">
              <a:solidFill>
                <a:srgbClr val="C00000"/>
              </a:solidFill>
            </a:endParaRPr>
          </a:p>
          <a:p>
            <a:r>
              <a:rPr lang="cs-CZ" sz="2800" b="1" dirty="0">
                <a:solidFill>
                  <a:schemeClr val="accent1">
                    <a:lumMod val="50000"/>
                  </a:schemeClr>
                </a:solidFill>
              </a:rPr>
              <a:t>Eva se zeptala: </a:t>
            </a:r>
            <a:r>
              <a:rPr lang="cs-CZ" sz="2800" b="1" dirty="0">
                <a:solidFill>
                  <a:srgbClr val="C00000"/>
                </a:solidFill>
              </a:rPr>
              <a:t>„Máte ještě lístky na dnešní koncert? Ano? To jsem ráda. Prosila bych tři.“</a:t>
            </a:r>
          </a:p>
          <a:p>
            <a:r>
              <a:rPr lang="cs-CZ" sz="2800" b="1" dirty="0">
                <a:solidFill>
                  <a:srgbClr val="C00000"/>
                </a:solidFill>
              </a:rPr>
              <a:t>„Dnes ven nemůžu,“ </a:t>
            </a:r>
            <a:r>
              <a:rPr lang="cs-CZ" sz="2800" b="1" dirty="0">
                <a:solidFill>
                  <a:schemeClr val="accent1">
                    <a:lumMod val="50000"/>
                  </a:schemeClr>
                </a:solidFill>
              </a:rPr>
              <a:t>oznámila mi Jitka, </a:t>
            </a:r>
            <a:r>
              <a:rPr lang="cs-CZ" sz="2800" b="1" dirty="0">
                <a:solidFill>
                  <a:srgbClr val="C00000"/>
                </a:solidFill>
              </a:rPr>
              <a:t>„musím se učit na test z dějepisu.“</a:t>
            </a:r>
          </a:p>
          <a:p>
            <a:r>
              <a:rPr lang="cs-CZ" sz="2800" b="1" dirty="0">
                <a:solidFill>
                  <a:srgbClr val="C00000"/>
                </a:solidFill>
              </a:rPr>
              <a:t>„Pojeďte s námi,“ </a:t>
            </a:r>
            <a:r>
              <a:rPr lang="cs-CZ" sz="2800" b="1" dirty="0">
                <a:solidFill>
                  <a:schemeClr val="accent1">
                    <a:lumMod val="50000"/>
                  </a:schemeClr>
                </a:solidFill>
              </a:rPr>
              <a:t>lákají nás sousedé na výlet.</a:t>
            </a:r>
          </a:p>
          <a:p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i="1" dirty="0">
                <a:solidFill>
                  <a:schemeClr val="accent6">
                    <a:lumMod val="50000"/>
                  </a:schemeClr>
                </a:solidFill>
              </a:rPr>
              <a:t>Řešení:</a:t>
            </a:r>
          </a:p>
        </p:txBody>
      </p:sp>
    </p:spTree>
    <p:extLst>
      <p:ext uri="{BB962C8B-B14F-4D97-AF65-F5344CB8AC3E}">
        <p14:creationId xmlns:p14="http://schemas.microsoft.com/office/powerpoint/2010/main" val="18563663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512" y="692696"/>
            <a:ext cx="8874108" cy="1064915"/>
          </a:xfrm>
          <a:solidFill>
            <a:schemeClr val="tx2">
              <a:lumMod val="20000"/>
              <a:lumOff val="80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txBody>
          <a:bodyPr/>
          <a:lstStyle/>
          <a:p>
            <a:pPr algn="l"/>
            <a:r>
              <a:rPr lang="cs-CZ" sz="2600" b="1" i="1" dirty="0">
                <a:solidFill>
                  <a:schemeClr val="accent2">
                    <a:lumMod val="50000"/>
                  </a:schemeClr>
                </a:solidFill>
                <a:hlinkClick r:id="rId2"/>
              </a:rPr>
              <a:t>Děj vypravování nezachovává časovou posloupnost. </a:t>
            </a:r>
            <a:r>
              <a:rPr lang="cs-CZ" sz="2600" b="1" i="1" dirty="0">
                <a:solidFill>
                  <a:schemeClr val="accent2">
                    <a:lumMod val="50000"/>
                  </a:schemeClr>
                </a:solidFill>
              </a:rPr>
              <a:t>Očísluj věty tak, jak se příběh odehrál</a:t>
            </a:r>
            <a:r>
              <a:rPr lang="cs-CZ" sz="2800" b="1" i="1" dirty="0">
                <a:solidFill>
                  <a:schemeClr val="accent2">
                    <a:lumMod val="50000"/>
                  </a:schemeClr>
                </a:solidFill>
              </a:rPr>
              <a:t>: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1" y="0"/>
            <a:ext cx="9144000" cy="7029400"/>
          </a:xfrm>
        </p:spPr>
        <p:txBody>
          <a:bodyPr>
            <a:noAutofit/>
          </a:bodyPr>
          <a:lstStyle/>
          <a:p>
            <a:pPr marL="457200" lvl="0" indent="-457200" algn="l">
              <a:buFont typeface="+mj-lt"/>
              <a:buAutoNum type="arabicPeriod"/>
            </a:pPr>
            <a:r>
              <a:rPr lang="cs-CZ" sz="1900" b="1" i="1" dirty="0">
                <a:solidFill>
                  <a:schemeClr val="tx1"/>
                </a:solidFill>
              </a:rPr>
              <a:t>K jezeru jezdí často Princ a Rusalka se do něj zamiluje.</a:t>
            </a:r>
          </a:p>
          <a:p>
            <a:pPr marL="457200" lvl="0" indent="-457200" algn="l">
              <a:buFont typeface="+mj-lt"/>
              <a:buAutoNum type="arabicPeriod"/>
            </a:pPr>
            <a:r>
              <a:rPr lang="cs-CZ" sz="1900" b="1" i="1" dirty="0">
                <a:solidFill>
                  <a:schemeClr val="tx1"/>
                </a:solidFill>
              </a:rPr>
              <a:t>Rusalka si jde pro pomoc k Ježibabě.</a:t>
            </a:r>
          </a:p>
          <a:p>
            <a:pPr marL="457200" lvl="0" indent="-457200" algn="l">
              <a:buFont typeface="+mj-lt"/>
              <a:buAutoNum type="arabicPeriod"/>
            </a:pPr>
            <a:r>
              <a:rPr lang="cs-CZ" sz="1900" b="1" i="1" dirty="0">
                <a:solidFill>
                  <a:schemeClr val="tx1"/>
                </a:solidFill>
              </a:rPr>
              <a:t>Na zámku jsou v plném proudu přípravy na Princovu svatbu s Rusalkou.</a:t>
            </a:r>
          </a:p>
          <a:p>
            <a:pPr marL="457200" lvl="0" indent="-457200" algn="l">
              <a:buFont typeface="+mj-lt"/>
              <a:buAutoNum type="arabicPeriod"/>
            </a:pPr>
            <a:r>
              <a:rPr lang="cs-CZ" sz="1900" b="1" i="1" dirty="0">
                <a:solidFill>
                  <a:schemeClr val="tx1"/>
                </a:solidFill>
              </a:rPr>
              <a:t>Princ podlehl kouzlu kněžny a Rusalku zavrhuje. </a:t>
            </a:r>
          </a:p>
          <a:p>
            <a:pPr marL="457200" lvl="0" indent="-457200" algn="l">
              <a:buFont typeface="+mj-lt"/>
              <a:buAutoNum type="arabicPeriod"/>
            </a:pPr>
            <a:r>
              <a:rPr lang="cs-CZ" sz="1900" b="1" i="1" dirty="0">
                <a:solidFill>
                  <a:schemeClr val="tx1"/>
                </a:solidFill>
              </a:rPr>
              <a:t>Rusalka se stane bludičkou.</a:t>
            </a:r>
          </a:p>
          <a:p>
            <a:pPr marL="457200" indent="-457200" algn="l">
              <a:buFont typeface="+mj-lt"/>
              <a:buAutoNum type="arabicPeriod"/>
            </a:pPr>
            <a:r>
              <a:rPr lang="cs-CZ" sz="1900" b="1" i="1" dirty="0">
                <a:solidFill>
                  <a:schemeClr val="tx1"/>
                </a:solidFill>
              </a:rPr>
              <a:t>Ježibaba  pomůže, ale v lidské podobě bude Rusalka němá, a pokud si nedokáže udržet princovu lásku, stane se  bludičkou. </a:t>
            </a:r>
          </a:p>
          <a:p>
            <a:pPr marL="457200" lvl="0" indent="-457200" algn="l">
              <a:buFont typeface="+mj-lt"/>
              <a:buAutoNum type="arabicPeriod"/>
            </a:pPr>
            <a:r>
              <a:rPr lang="cs-CZ" sz="1900" b="1" i="1" dirty="0">
                <a:solidFill>
                  <a:schemeClr val="tx1"/>
                </a:solidFill>
              </a:rPr>
              <a:t>Touží se stát člověkem, aby mu mohla být  nablízku.</a:t>
            </a:r>
          </a:p>
          <a:p>
            <a:pPr marL="457200" indent="-457200" algn="l">
              <a:buFont typeface="+mj-lt"/>
              <a:buAutoNum type="arabicPeriod"/>
            </a:pPr>
            <a:r>
              <a:rPr lang="cs-CZ" sz="1900" b="1" i="1" dirty="0">
                <a:solidFill>
                  <a:schemeClr val="tx1"/>
                </a:solidFill>
              </a:rPr>
              <a:t>Princ však nechce bez ní dál žít a vrhá se do jejího objetí.</a:t>
            </a:r>
          </a:p>
          <a:p>
            <a:pPr marL="457200" lvl="0" indent="-457200" algn="l">
              <a:buFont typeface="+mj-lt"/>
              <a:buAutoNum type="arabicPeriod"/>
            </a:pPr>
            <a:r>
              <a:rPr lang="cs-CZ" sz="1900" b="1" i="1" dirty="0">
                <a:solidFill>
                  <a:schemeClr val="tx1"/>
                </a:solidFill>
              </a:rPr>
              <a:t>Ježibaba jí nabízí východisko: pokud zabije Prince, který jí ublížil, stane se opět vodní vílou. </a:t>
            </a:r>
          </a:p>
          <a:p>
            <a:pPr marL="457200" lvl="0" indent="-457200" algn="l">
              <a:buFont typeface="+mj-lt"/>
              <a:buAutoNum type="arabicPeriod"/>
            </a:pPr>
            <a:r>
              <a:rPr lang="cs-CZ" sz="1900" b="1" i="1" dirty="0">
                <a:solidFill>
                  <a:schemeClr val="tx1"/>
                </a:solidFill>
              </a:rPr>
              <a:t>Rusalka žije se svými sestrami, vodními vílami, a s otcem Vodníkem v lesním jezeře.</a:t>
            </a:r>
          </a:p>
          <a:p>
            <a:pPr marL="457200" lvl="0" indent="-457200" algn="l">
              <a:buFont typeface="+mj-lt"/>
              <a:buAutoNum type="arabicPeriod"/>
            </a:pPr>
            <a:r>
              <a:rPr lang="cs-CZ" sz="1900" b="1" i="1" dirty="0">
                <a:solidFill>
                  <a:schemeClr val="tx1"/>
                </a:solidFill>
              </a:rPr>
              <a:t>Kněžna Prince odmítla a on teď bloudí kolem zámku a hledá ztracenou lásku. </a:t>
            </a:r>
          </a:p>
          <a:p>
            <a:pPr marL="457200" lvl="0" indent="-457200" algn="l">
              <a:buFont typeface="+mj-lt"/>
              <a:buAutoNum type="arabicPeriod"/>
            </a:pPr>
            <a:r>
              <a:rPr lang="cs-CZ" sz="1900" b="1" i="1" dirty="0">
                <a:solidFill>
                  <a:schemeClr val="tx1"/>
                </a:solidFill>
              </a:rPr>
              <a:t>Rusalka však odmítá, protože stále Prince miluje.</a:t>
            </a:r>
          </a:p>
          <a:p>
            <a:pPr marL="457200" lvl="0" indent="-457200" algn="l">
              <a:buFont typeface="+mj-lt"/>
              <a:buAutoNum type="arabicPeriod"/>
            </a:pPr>
            <a:r>
              <a:rPr lang="cs-CZ" sz="1900" b="1" i="1" dirty="0">
                <a:solidFill>
                  <a:schemeClr val="tx1"/>
                </a:solidFill>
              </a:rPr>
              <a:t>Vrací se k jezeru a volá Rusalku. </a:t>
            </a:r>
          </a:p>
          <a:p>
            <a:pPr marL="457200" indent="-457200" algn="l">
              <a:buFont typeface="+mj-lt"/>
              <a:buAutoNum type="arabicPeriod"/>
            </a:pPr>
            <a:r>
              <a:rPr lang="cs-CZ" sz="1900" b="1" i="1" dirty="0">
                <a:solidFill>
                  <a:schemeClr val="tx1"/>
                </a:solidFill>
              </a:rPr>
              <a:t>Princ na lovu přijíždí  k jezeru, kde nachází němou Rusalku a odvádí si ji na svůj zámek.</a:t>
            </a:r>
          </a:p>
          <a:p>
            <a:pPr marL="457200" indent="-457200" algn="l">
              <a:buFont typeface="+mj-lt"/>
              <a:buAutoNum type="arabicPeriod"/>
            </a:pPr>
            <a:r>
              <a:rPr lang="cs-CZ" sz="1900" b="1" i="1" dirty="0">
                <a:solidFill>
                  <a:schemeClr val="tx1"/>
                </a:solidFill>
              </a:rPr>
              <a:t>Mezi hosty je i Cizí kněžna, která Prince upoutá.</a:t>
            </a:r>
          </a:p>
          <a:p>
            <a:pPr marL="457200" lvl="0" indent="-457200" algn="l">
              <a:buFont typeface="+mj-lt"/>
              <a:buAutoNum type="arabicPeriod"/>
            </a:pPr>
            <a:r>
              <a:rPr lang="cs-CZ" sz="1900" b="1" i="1" dirty="0">
                <a:solidFill>
                  <a:schemeClr val="tx1"/>
                </a:solidFill>
              </a:rPr>
              <a:t>Ta se zjevuje, ale varuje ho: její polibek mu přinese smrt. </a:t>
            </a:r>
          </a:p>
          <a:p>
            <a:pPr marL="457200" indent="-457200">
              <a:buFont typeface="+mj-lt"/>
              <a:buAutoNum type="arabicPeriod"/>
            </a:pPr>
            <a:endParaRPr lang="cs-CZ" sz="1800" b="1" dirty="0">
              <a:solidFill>
                <a:schemeClr val="tx1"/>
              </a:solidFill>
            </a:endParaRPr>
          </a:p>
          <a:p>
            <a:pPr marL="457200" indent="-457200">
              <a:buFont typeface="+mj-lt"/>
              <a:buAutoNum type="arabicPeriod"/>
            </a:pPr>
            <a:endParaRPr lang="cs-CZ" sz="1800" dirty="0"/>
          </a:p>
          <a:p>
            <a:pPr lvl="0" algn="l"/>
            <a:endParaRPr lang="cs-CZ" sz="1800" b="1" i="1" dirty="0">
              <a:solidFill>
                <a:schemeClr val="tx1"/>
              </a:solidFill>
            </a:endParaRPr>
          </a:p>
        </p:txBody>
      </p:sp>
      <p:pic>
        <p:nvPicPr>
          <p:cNvPr id="4" name="Picture 3" descr="C:\Users\homolova\AppData\Local\Microsoft\Windows\Temporary Internet Files\Content.IE5\H4IDSV1S\MC900412996[1]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25384" y="4656427"/>
            <a:ext cx="1175008" cy="10370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813798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1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10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10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10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10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6" dur="10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10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1000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3" dur="1000" fill="hold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1000" fill="hold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9" dur="1000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0" dur="1000" fill="hold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1000" fill="hold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39552" y="836712"/>
            <a:ext cx="7772400" cy="519683"/>
          </a:xfrm>
        </p:spPr>
        <p:txBody>
          <a:bodyPr>
            <a:noAutofit/>
          </a:bodyPr>
          <a:lstStyle/>
          <a:p>
            <a:r>
              <a:rPr lang="cs-CZ" sz="3600" b="1" i="1" dirty="0">
                <a:solidFill>
                  <a:srgbClr val="00B050"/>
                </a:solidFill>
              </a:rPr>
              <a:t>Řešení: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-21463" y="332656"/>
            <a:ext cx="9144000" cy="6408712"/>
          </a:xfrm>
        </p:spPr>
        <p:txBody>
          <a:bodyPr>
            <a:normAutofit fontScale="62500" lnSpcReduction="20000"/>
          </a:bodyPr>
          <a:lstStyle/>
          <a:p>
            <a:pPr marL="457200" lvl="0" indent="-457200" algn="l">
              <a:buFont typeface="+mj-lt"/>
              <a:buAutoNum type="arabicPeriod"/>
            </a:pPr>
            <a:r>
              <a:rPr lang="cs-CZ" sz="3200" b="1" i="1" dirty="0">
                <a:solidFill>
                  <a:schemeClr val="tx1"/>
                </a:solidFill>
              </a:rPr>
              <a:t>Rusalka žije se svými sestrami, vodními vílami, a s otcem Vodníkem v lesním jezeře.</a:t>
            </a:r>
          </a:p>
          <a:p>
            <a:pPr marL="457200" lvl="0" indent="-457200" algn="l">
              <a:buFont typeface="+mj-lt"/>
              <a:buAutoNum type="arabicPeriod"/>
            </a:pPr>
            <a:r>
              <a:rPr lang="cs-CZ" sz="3200" b="1" i="1" dirty="0">
                <a:solidFill>
                  <a:schemeClr val="tx1"/>
                </a:solidFill>
              </a:rPr>
              <a:t>K jezeru jezdí často Princ a Rusalka se do něj zamiluje.</a:t>
            </a:r>
          </a:p>
          <a:p>
            <a:pPr marL="457200" lvl="0" indent="-457200" algn="l">
              <a:buFont typeface="+mj-lt"/>
              <a:buAutoNum type="arabicPeriod"/>
            </a:pPr>
            <a:r>
              <a:rPr lang="cs-CZ" sz="3200" b="1" i="1" dirty="0">
                <a:solidFill>
                  <a:schemeClr val="tx1"/>
                </a:solidFill>
              </a:rPr>
              <a:t>Touží se stát člověkem, aby mu mohla být  nablízku.  </a:t>
            </a:r>
          </a:p>
          <a:p>
            <a:pPr marL="457200" lvl="0" indent="-457200" algn="l">
              <a:buFont typeface="+mj-lt"/>
              <a:buAutoNum type="arabicPeriod"/>
            </a:pPr>
            <a:r>
              <a:rPr lang="cs-CZ" sz="3200" b="1" i="1" dirty="0">
                <a:solidFill>
                  <a:schemeClr val="tx1"/>
                </a:solidFill>
              </a:rPr>
              <a:t>Rusalka si jde pro pomoc k Ježibabě.</a:t>
            </a:r>
          </a:p>
          <a:p>
            <a:pPr marL="457200" lvl="0" indent="-457200" algn="l">
              <a:buFont typeface="+mj-lt"/>
              <a:buAutoNum type="arabicPeriod"/>
            </a:pPr>
            <a:r>
              <a:rPr lang="cs-CZ" sz="3200" b="1" i="1" dirty="0">
                <a:solidFill>
                  <a:schemeClr val="tx1"/>
                </a:solidFill>
              </a:rPr>
              <a:t>Ježibaba pomůže, ale v lidské podobě bude Rusalka němá, a pokud si nedokáže udržet princovu lásku, stane se bludičkou. </a:t>
            </a:r>
          </a:p>
          <a:p>
            <a:pPr marL="457200" lvl="0" indent="-457200" algn="l">
              <a:buFont typeface="+mj-lt"/>
              <a:buAutoNum type="arabicPeriod"/>
            </a:pPr>
            <a:r>
              <a:rPr lang="cs-CZ" sz="3200" b="1" i="1" dirty="0">
                <a:solidFill>
                  <a:schemeClr val="tx1"/>
                </a:solidFill>
              </a:rPr>
              <a:t>Princ na lovu přijíždí  k jezeru, kde nachází němou Rusalku a odvádí si ji na svůj zámek.</a:t>
            </a:r>
          </a:p>
          <a:p>
            <a:pPr marL="457200" lvl="0" indent="-457200" algn="l">
              <a:buFont typeface="+mj-lt"/>
              <a:buAutoNum type="arabicPeriod"/>
            </a:pPr>
            <a:r>
              <a:rPr lang="cs-CZ" sz="3200" b="1" i="1" dirty="0">
                <a:solidFill>
                  <a:schemeClr val="tx1"/>
                </a:solidFill>
              </a:rPr>
              <a:t>Na zámku jsou v plném proudu přípravy na Princovu svatbu s Rusalkou.</a:t>
            </a:r>
          </a:p>
          <a:p>
            <a:pPr marL="457200" lvl="0" indent="-457200" algn="l">
              <a:buFont typeface="+mj-lt"/>
              <a:buAutoNum type="arabicPeriod"/>
            </a:pPr>
            <a:r>
              <a:rPr lang="cs-CZ" sz="3200" b="1" i="1" dirty="0">
                <a:solidFill>
                  <a:schemeClr val="tx1"/>
                </a:solidFill>
              </a:rPr>
              <a:t>Mezi hosty je i Cizí kněžna, která Prince upoutá.</a:t>
            </a:r>
          </a:p>
          <a:p>
            <a:pPr marL="457200" lvl="0" indent="-457200" algn="l">
              <a:buFont typeface="+mj-lt"/>
              <a:buAutoNum type="arabicPeriod"/>
            </a:pPr>
            <a:r>
              <a:rPr lang="cs-CZ" sz="3200" b="1" i="1" dirty="0">
                <a:solidFill>
                  <a:schemeClr val="tx1"/>
                </a:solidFill>
              </a:rPr>
              <a:t>Princ podlehl kouzlu kněžny a Rusalku zavrhuje. </a:t>
            </a:r>
          </a:p>
          <a:p>
            <a:pPr marL="457200" lvl="0" indent="-457200" algn="l">
              <a:buFont typeface="+mj-lt"/>
              <a:buAutoNum type="arabicPeriod"/>
            </a:pPr>
            <a:r>
              <a:rPr lang="cs-CZ" sz="3200" b="1" i="1" dirty="0">
                <a:solidFill>
                  <a:schemeClr val="tx1"/>
                </a:solidFill>
              </a:rPr>
              <a:t>Rusalka se stane bludičkou.</a:t>
            </a:r>
          </a:p>
          <a:p>
            <a:pPr marL="457200" lvl="0" indent="-457200" algn="l">
              <a:buFont typeface="+mj-lt"/>
              <a:buAutoNum type="arabicPeriod"/>
            </a:pPr>
            <a:r>
              <a:rPr lang="cs-CZ" sz="3200" b="1" i="1" dirty="0">
                <a:solidFill>
                  <a:schemeClr val="tx1"/>
                </a:solidFill>
              </a:rPr>
              <a:t>Ježibaba jí nabízí východisko: pokud zabije Prince, který jí ublížil, stane se opět vodní vílou. </a:t>
            </a:r>
          </a:p>
          <a:p>
            <a:pPr marL="457200" lvl="0" indent="-457200" algn="l">
              <a:buFont typeface="+mj-lt"/>
              <a:buAutoNum type="arabicPeriod"/>
            </a:pPr>
            <a:r>
              <a:rPr lang="cs-CZ" sz="3200" b="1" i="1" dirty="0">
                <a:solidFill>
                  <a:schemeClr val="tx1"/>
                </a:solidFill>
              </a:rPr>
              <a:t>Rusalka však odmítá, protože stále Prince miluje. </a:t>
            </a:r>
          </a:p>
          <a:p>
            <a:pPr marL="457200" lvl="0" indent="-457200" algn="l">
              <a:buFont typeface="+mj-lt"/>
              <a:buAutoNum type="arabicPeriod"/>
            </a:pPr>
            <a:r>
              <a:rPr lang="cs-CZ" sz="3200" b="1" i="1" dirty="0">
                <a:solidFill>
                  <a:schemeClr val="tx1"/>
                </a:solidFill>
              </a:rPr>
              <a:t>Kněžna Prince odmítla a on teď bloudí kolem zámku a hledá ztracenou lásku. </a:t>
            </a:r>
          </a:p>
          <a:p>
            <a:pPr marL="457200" lvl="0" indent="-457200" algn="l">
              <a:buFont typeface="+mj-lt"/>
              <a:buAutoNum type="arabicPeriod"/>
            </a:pPr>
            <a:r>
              <a:rPr lang="cs-CZ" sz="3200" b="1" i="1" dirty="0">
                <a:solidFill>
                  <a:schemeClr val="tx1"/>
                </a:solidFill>
              </a:rPr>
              <a:t>Vrací se k jezeru a volá Rusalku. </a:t>
            </a:r>
          </a:p>
          <a:p>
            <a:pPr marL="457200" lvl="0" indent="-457200" algn="l">
              <a:buFont typeface="+mj-lt"/>
              <a:buAutoNum type="arabicPeriod"/>
            </a:pPr>
            <a:r>
              <a:rPr lang="cs-CZ" sz="3200" b="1" i="1" dirty="0">
                <a:solidFill>
                  <a:schemeClr val="tx1"/>
                </a:solidFill>
              </a:rPr>
              <a:t>Ta se zjevuje, ale varuje ho: její polibek mu přinese smrt. </a:t>
            </a:r>
          </a:p>
          <a:p>
            <a:pPr marL="457200" lvl="0" indent="-457200" algn="l">
              <a:buFont typeface="+mj-lt"/>
              <a:buAutoNum type="arabicPeriod"/>
            </a:pPr>
            <a:r>
              <a:rPr lang="cs-CZ" sz="3200" b="1" i="1" dirty="0">
                <a:solidFill>
                  <a:schemeClr val="tx1"/>
                </a:solidFill>
              </a:rPr>
              <a:t>On však nechce bez ní dál žít a vrhá se do jejího objetí.</a:t>
            </a:r>
          </a:p>
          <a:p>
            <a:pPr marL="457200" indent="-457200">
              <a:buFont typeface="+mj-lt"/>
              <a:buAutoNum type="arabicPeriod"/>
            </a:pPr>
            <a:endParaRPr lang="cs-CZ" sz="3200" b="1" dirty="0">
              <a:solidFill>
                <a:schemeClr val="tx1"/>
              </a:solidFill>
            </a:endParaRPr>
          </a:p>
          <a:p>
            <a:pPr marL="457200" indent="-457200">
              <a:buFont typeface="+mj-lt"/>
              <a:buAutoNum type="arabicPeriod"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866015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10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10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1000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1000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091611" y="289405"/>
            <a:ext cx="4680520" cy="735707"/>
          </a:xfrm>
          <a:solidFill>
            <a:schemeClr val="accent1">
              <a:lumMod val="60000"/>
              <a:lumOff val="40000"/>
            </a:schemeClr>
          </a:solidFill>
          <a:ln>
            <a:solidFill>
              <a:schemeClr val="accent2">
                <a:lumMod val="75000"/>
              </a:schemeClr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>
            <a:noAutofit/>
          </a:bodyPr>
          <a:lstStyle/>
          <a:p>
            <a:pPr algn="ctr"/>
            <a:r>
              <a:rPr lang="cs-CZ" sz="4000" b="1" i="1" dirty="0">
                <a:solidFill>
                  <a:srgbClr val="FFFF00"/>
                </a:solidFill>
              </a:rPr>
              <a:t>Práce s textem: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179512" y="1385393"/>
            <a:ext cx="8136904" cy="5472607"/>
          </a:xfrm>
        </p:spPr>
        <p:txBody>
          <a:bodyPr>
            <a:noAutofit/>
          </a:bodyPr>
          <a:lstStyle/>
          <a:p>
            <a:pPr marL="457200" indent="-457200" algn="l">
              <a:buFont typeface="Wingdings" pitchFamily="2" charset="2"/>
              <a:buChar char="Ø"/>
            </a:pPr>
            <a:r>
              <a:rPr lang="cs-CZ" sz="3400" b="1" i="1" dirty="0">
                <a:solidFill>
                  <a:schemeClr val="accent6">
                    <a:lumMod val="50000"/>
                  </a:schemeClr>
                </a:solidFill>
              </a:rPr>
              <a:t>Vymysli k předchozímu příběhu vhodný nadpis. Víš, kdo napsal operu podle tohoto příběhu?</a:t>
            </a:r>
            <a:br>
              <a:rPr lang="cs-CZ" sz="3400" b="1" i="1" dirty="0">
                <a:solidFill>
                  <a:schemeClr val="accent6">
                    <a:lumMod val="50000"/>
                  </a:schemeClr>
                </a:solidFill>
              </a:rPr>
            </a:br>
            <a:r>
              <a:rPr lang="cs-CZ" sz="3400" b="1" i="1" dirty="0">
                <a:solidFill>
                  <a:schemeClr val="accent6">
                    <a:lumMod val="50000"/>
                  </a:schemeClr>
                </a:solidFill>
              </a:rPr>
              <a:t>Doplň přímou řeč, kde je to vhodné.</a:t>
            </a:r>
          </a:p>
          <a:p>
            <a:pPr marL="457200" indent="-457200" algn="l">
              <a:buFont typeface="Wingdings" pitchFamily="2" charset="2"/>
              <a:buChar char="Ø"/>
            </a:pPr>
            <a:r>
              <a:rPr lang="cs-CZ" sz="3400" b="1" i="1" dirty="0">
                <a:solidFill>
                  <a:schemeClr val="accent6">
                    <a:lumMod val="50000"/>
                  </a:schemeClr>
                </a:solidFill>
              </a:rPr>
              <a:t>Napiš další dějová slovesa, která by se do příběhu hodila.</a:t>
            </a:r>
          </a:p>
          <a:p>
            <a:pPr marL="457200" indent="-457200" algn="l">
              <a:buFont typeface="Wingdings" pitchFamily="2" charset="2"/>
              <a:buChar char="Ø"/>
            </a:pPr>
            <a:r>
              <a:rPr lang="cs-CZ" sz="3400" b="1" i="1" dirty="0">
                <a:solidFill>
                  <a:schemeClr val="accent6">
                    <a:lumMod val="50000"/>
                  </a:schemeClr>
                </a:solidFill>
              </a:rPr>
              <a:t>Reprodukuj příběh zpaměti vlastními slovy.</a:t>
            </a:r>
          </a:p>
        </p:txBody>
      </p:sp>
      <p:sp>
        <p:nvSpPr>
          <p:cNvPr id="4" name="TextovéPole 3"/>
          <p:cNvSpPr txBox="1"/>
          <p:nvPr/>
        </p:nvSpPr>
        <p:spPr>
          <a:xfrm>
            <a:off x="-4980297" y="2366047"/>
            <a:ext cx="4573016" cy="95410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38100">
            <a:solidFill>
              <a:schemeClr val="accent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cs-CZ" sz="2800" b="1" i="1" dirty="0">
                <a:solidFill>
                  <a:schemeClr val="accent2">
                    <a:lumMod val="75000"/>
                  </a:schemeClr>
                </a:solidFill>
              </a:rPr>
              <a:t>Antonín Dvořák, Rusalka (libreto Jaroslav Kvapil)</a:t>
            </a:r>
          </a:p>
        </p:txBody>
      </p:sp>
      <p:sp>
        <p:nvSpPr>
          <p:cNvPr id="5" name="Vodorovný svitek 4"/>
          <p:cNvSpPr/>
          <p:nvPr/>
        </p:nvSpPr>
        <p:spPr>
          <a:xfrm>
            <a:off x="-4980297" y="1044743"/>
            <a:ext cx="4583745" cy="1321304"/>
          </a:xfrm>
          <a:prstGeom prst="horizontalScroll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7" name="Picture 4" descr="C:\Users\hujer\AppData\Local\Microsoft\Windows\Temporary Internet Files\Content.IE5\890US72C\MC900432413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236296" y="1266178"/>
            <a:ext cx="1656184" cy="2690720"/>
          </a:xfrm>
          <a:prstGeom prst="rect">
            <a:avLst/>
          </a:prstGeom>
          <a:noFill/>
        </p:spPr>
      </p:pic>
      <p:pic>
        <p:nvPicPr>
          <p:cNvPr id="1026" name="Picture 2" descr="C:\Users\homolova\AppData\Local\Microsoft\Windows\Temporary Internet Files\Content.IE5\ZBWD6QDP\MP900401221[1]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115966"/>
            <a:ext cx="1406234" cy="11249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920064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3246 0.00995 L 0.76093 0.03954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1424" y="1480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4097 0.00902 L 0.75521 -0.12416 " pathEditMode="relative" rAng="0" ptsTypes="AA">
                                      <p:cBhvr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0712" y="-665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  <p:bldP spid="5" grpId="0" animBg="1"/>
      <p:bldP spid="5" grpId="1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hluk">
  <a:themeElements>
    <a:clrScheme name="Lití písma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Shluk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Shluk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529</TotalTime>
  <Words>828</Words>
  <Application>Microsoft Office PowerPoint</Application>
  <PresentationFormat>Předvádění na obrazovce (4:3)</PresentationFormat>
  <Paragraphs>90</Paragraphs>
  <Slides>9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9</vt:i4>
      </vt:variant>
    </vt:vector>
  </HeadingPairs>
  <TitlesOfParts>
    <vt:vector size="15" baseType="lpstr">
      <vt:lpstr>Lucida Sans Unicode</vt:lpstr>
      <vt:lpstr>Verdana</vt:lpstr>
      <vt:lpstr>Wingdings</vt:lpstr>
      <vt:lpstr>Wingdings 2</vt:lpstr>
      <vt:lpstr>Wingdings 3</vt:lpstr>
      <vt:lpstr>Shluk</vt:lpstr>
      <vt:lpstr>Vypravování</vt:lpstr>
      <vt:lpstr>Co už víme o vypravování:</vt:lpstr>
      <vt:lpstr>Jazykové prostředky vypravování: </vt:lpstr>
      <vt:lpstr>Přímá řeč</vt:lpstr>
      <vt:lpstr>Doplňte uvozovky na správné místo ve větě  a označte přímou řeč červeně:</vt:lpstr>
      <vt:lpstr>Řešení:</vt:lpstr>
      <vt:lpstr>Děj vypravování nezachovává časovou posloupnost. Očísluj věty tak, jak se příběh odehrál:</vt:lpstr>
      <vt:lpstr>Řešení:</vt:lpstr>
      <vt:lpstr>Práce s textem: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Číslovky 3</dc:title>
  <dc:creator>Jiřina Homolová</dc:creator>
  <cp:lastModifiedBy>Michal Jílek</cp:lastModifiedBy>
  <cp:revision>50</cp:revision>
  <dcterms:created xsi:type="dcterms:W3CDTF">2013-01-27T07:37:21Z</dcterms:created>
  <dcterms:modified xsi:type="dcterms:W3CDTF">2020-05-31T10:35:46Z</dcterms:modified>
</cp:coreProperties>
</file>