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256" r:id="rId2"/>
    <p:sldId id="257" r:id="rId3"/>
    <p:sldId id="262" r:id="rId4"/>
    <p:sldId id="260" r:id="rId5"/>
    <p:sldId id="258" r:id="rId6"/>
    <p:sldId id="259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85"/>
    <a:srgbClr val="EDAE7F"/>
    <a:srgbClr val="B4DE86"/>
    <a:srgbClr val="FECF9C"/>
    <a:srgbClr val="9DE4FD"/>
    <a:srgbClr val="90C4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412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055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19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9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38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486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3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031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435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234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513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58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0" r:id="rId6"/>
    <p:sldLayoutId id="2147483701" r:id="rId7"/>
    <p:sldLayoutId id="2147483700" r:id="rId8"/>
    <p:sldLayoutId id="2147483699" r:id="rId9"/>
    <p:sldLayoutId id="2147483698" r:id="rId10"/>
    <p:sldLayoutId id="214748369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cs.wikipedia.org/wiki/Mozek" TargetMode="External"/><Relationship Id="rId13" Type="http://schemas.openxmlformats.org/officeDocument/2006/relationships/hyperlink" Target="https://cs.wikipedia.org/wiki/D%C3%BDch%C3%A1n%C3%AD" TargetMode="External"/><Relationship Id="rId18" Type="http://schemas.openxmlformats.org/officeDocument/2006/relationships/hyperlink" Target="https://cs.wikipedia.org/wiki/Nepodm%C3%ADn%C4%9Bn%C3%BD_reflex" TargetMode="External"/><Relationship Id="rId3" Type="http://schemas.openxmlformats.org/officeDocument/2006/relationships/hyperlink" Target="https://cs.wikipedia.org/wiki/Centr%C3%A1ln%C3%AD_nervov%C3%A1_soustava" TargetMode="External"/><Relationship Id="rId7" Type="http://schemas.openxmlformats.org/officeDocument/2006/relationships/hyperlink" Target="https://cs.wikipedia.org/w/index.php?title=Hemisf%C3%A9ry_mozku&amp;action=edit&amp;redlink=1" TargetMode="External"/><Relationship Id="rId12" Type="http://schemas.openxmlformats.org/officeDocument/2006/relationships/hyperlink" Target="https://cs.wikipedia.org/wiki/Instinkt" TargetMode="External"/><Relationship Id="rId17" Type="http://schemas.openxmlformats.org/officeDocument/2006/relationships/hyperlink" Target="https://cs.wikipedia.org/wiki/Vym%C4%9B%C5%A1ov%C3%A1n%C3%AD" TargetMode="External"/><Relationship Id="rId2" Type="http://schemas.openxmlformats.org/officeDocument/2006/relationships/hyperlink" Target="https://cs.wikipedia.org/wiki/%C4%8Clov%C4%9Bk" TargetMode="External"/><Relationship Id="rId16" Type="http://schemas.openxmlformats.org/officeDocument/2006/relationships/hyperlink" Target="https://cs.wikipedia.org/wiki/Zvracen%C3%A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wikipedia.org/wiki/Mozkov%C3%BD_kmen" TargetMode="External"/><Relationship Id="rId11" Type="http://schemas.openxmlformats.org/officeDocument/2006/relationships/hyperlink" Target="https://cs.wikipedia.org/wiki/St%C5%99edn%C3%AD_mozek" TargetMode="External"/><Relationship Id="rId5" Type="http://schemas.openxmlformats.org/officeDocument/2006/relationships/hyperlink" Target="https://cs.wikipedia.org/w/index.php?title=T%C5%99et%C3%AD_komora_mozkov%C3%A1&amp;action=edit&amp;redlink=1" TargetMode="External"/><Relationship Id="rId15" Type="http://schemas.openxmlformats.org/officeDocument/2006/relationships/hyperlink" Target="https://cs.wikipedia.org/wiki/Polyk%C3%A1n%C3%AD" TargetMode="External"/><Relationship Id="rId10" Type="http://schemas.openxmlformats.org/officeDocument/2006/relationships/hyperlink" Target="https://cs.wikipedia.org/wiki/Zadn%C3%AD_mozek" TargetMode="External"/><Relationship Id="rId19" Type="http://schemas.openxmlformats.org/officeDocument/2006/relationships/image" Target="../media/image4.png"/><Relationship Id="rId4" Type="http://schemas.openxmlformats.org/officeDocument/2006/relationships/hyperlink" Target="https://cs.wikipedia.org/wiki/Savci" TargetMode="External"/><Relationship Id="rId9" Type="http://schemas.openxmlformats.org/officeDocument/2006/relationships/hyperlink" Target="https://cs.wikipedia.org/wiki/M%C3%ADcha" TargetMode="External"/><Relationship Id="rId14" Type="http://schemas.openxmlformats.org/officeDocument/2006/relationships/hyperlink" Target="https://cs.wikipedia.org/wiki/Tlak_krve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cs.wikipedia.org/wiki/Subthalamus" TargetMode="External"/><Relationship Id="rId3" Type="http://schemas.openxmlformats.org/officeDocument/2006/relationships/hyperlink" Target="https://cs.wikipedia.org/wiki/Thalamus#Metathalamus" TargetMode="External"/><Relationship Id="rId7" Type="http://schemas.openxmlformats.org/officeDocument/2006/relationships/hyperlink" Target="https://cs.wikipedia.org/wiki/Melatonin" TargetMode="External"/><Relationship Id="rId2" Type="http://schemas.openxmlformats.org/officeDocument/2006/relationships/hyperlink" Target="https://cs.wikipedia.org/wiki/Thalamu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wikipedia.org/wiki/%C5%A0i%C5%A1inka" TargetMode="External"/><Relationship Id="rId5" Type="http://schemas.openxmlformats.org/officeDocument/2006/relationships/hyperlink" Target="https://cs.wikipedia.org/wiki/Epithalamus" TargetMode="External"/><Relationship Id="rId4" Type="http://schemas.openxmlformats.org/officeDocument/2006/relationships/hyperlink" Target="https://cs.wikipedia.org/wiki/Hypothalamus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Obsah obrázku budova&#10;&#10;Popis byl vytvořen automaticky">
            <a:extLst>
              <a:ext uri="{FF2B5EF4-FFF2-40B4-BE49-F238E27FC236}">
                <a16:creationId xmlns:a16="http://schemas.microsoft.com/office/drawing/2014/main" id="{5E292B49-692D-4F2A-9218-321A3298D04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41445" r="-1" b="2291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B134F2FB-691C-44B7-AA84-AB10230F65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cs-CZ" sz="6000" dirty="0"/>
              <a:t>MOZEK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E813914-5B45-4F77-B39F-EAC0ABC7B5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/>
          </a:bodyPr>
          <a:lstStyle/>
          <a:p>
            <a:pPr algn="ctr"/>
            <a:r>
              <a:rPr lang="cs-CZ" sz="3200" dirty="0"/>
              <a:t>ŠTASTNÁ  &amp; KUBCOVÁ </a:t>
            </a:r>
          </a:p>
          <a:p>
            <a:pPr algn="ctr"/>
            <a:r>
              <a:rPr lang="cs-CZ" sz="3200" dirty="0"/>
              <a:t>8.A </a:t>
            </a:r>
          </a:p>
        </p:txBody>
      </p:sp>
    </p:spTree>
    <p:extLst>
      <p:ext uri="{BB962C8B-B14F-4D97-AF65-F5344CB8AC3E}">
        <p14:creationId xmlns:p14="http://schemas.microsoft.com/office/powerpoint/2010/main" val="3303295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23675A-505E-4EE9-BB6E-9DEE8FA9D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Popis mozku …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34BAB8-BD82-427B-B385-64A88BBCC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400" dirty="0">
                <a:latin typeface="Abadi" panose="020B0604020104020204" pitchFamily="34" charset="0"/>
              </a:rPr>
              <a:t>Mozek je orgán, který slouží jako organizační a </a:t>
            </a:r>
          </a:p>
          <a:p>
            <a:pPr marL="0" indent="0">
              <a:buNone/>
            </a:pPr>
            <a:r>
              <a:rPr lang="cs-CZ" sz="2400" dirty="0">
                <a:latin typeface="Abadi" panose="020B0604020104020204" pitchFamily="34" charset="0"/>
              </a:rPr>
              <a:t>řídící centrum nervové soustavy </a:t>
            </a:r>
          </a:p>
          <a:p>
            <a:r>
              <a:rPr lang="cs-CZ" sz="2400" dirty="0">
                <a:latin typeface="Abadi" panose="020B0604020104020204" pitchFamily="34" charset="0"/>
              </a:rPr>
              <a:t>Mozek je z buněčného hlediska složen především z </a:t>
            </a:r>
          </a:p>
          <a:p>
            <a:pPr marL="0" indent="0">
              <a:buNone/>
            </a:pPr>
            <a:r>
              <a:rPr lang="cs-CZ" sz="2400" dirty="0">
                <a:latin typeface="Abadi" panose="020B0604020104020204" pitchFamily="34" charset="0"/>
              </a:rPr>
              <a:t>nervových a gliových buněk</a:t>
            </a:r>
          </a:p>
          <a:p>
            <a:r>
              <a:rPr lang="cs-CZ" sz="2400" dirty="0">
                <a:latin typeface="Abadi" panose="020B0604020104020204" pitchFamily="34" charset="0"/>
              </a:rPr>
              <a:t>Obvod mozku dospělého je 46 cm </a:t>
            </a:r>
          </a:p>
          <a:p>
            <a:r>
              <a:rPr lang="cs-CZ" sz="2400" dirty="0">
                <a:latin typeface="Abadi" panose="020B0604020104020204" pitchFamily="34" charset="0"/>
              </a:rPr>
              <a:t>Mozek je měkký </a:t>
            </a:r>
          </a:p>
          <a:p>
            <a:r>
              <a:rPr lang="cs-CZ" sz="2400" dirty="0">
                <a:latin typeface="Abadi" panose="020B0604020104020204" pitchFamily="34" charset="0"/>
              </a:rPr>
              <a:t>Skladuje informace </a:t>
            </a:r>
          </a:p>
          <a:p>
            <a:r>
              <a:rPr lang="cs-CZ" sz="2400" dirty="0">
                <a:latin typeface="Abadi" panose="020B0604020104020204" pitchFamily="34" charset="0"/>
              </a:rPr>
              <a:t>Odlišné části mozku dělají různou práci </a:t>
            </a:r>
          </a:p>
          <a:p>
            <a:r>
              <a:rPr lang="cs-CZ" sz="2400" dirty="0">
                <a:latin typeface="Abadi" panose="020B0604020104020204" pitchFamily="34" charset="0"/>
              </a:rPr>
              <a:t>Nervy přenášejí informace a příkazy mezi mozkem a celým tělem  </a:t>
            </a:r>
          </a:p>
          <a:p>
            <a:pPr marL="0" indent="0">
              <a:buNone/>
            </a:pPr>
            <a:endParaRPr lang="cs-CZ" sz="2400" dirty="0">
              <a:latin typeface="Abadi" panose="020B0604020104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4205D63-9788-46E2-9162-2A44888A60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0661" y="549398"/>
            <a:ext cx="3529786" cy="2521276"/>
          </a:xfrm>
          <a:prstGeom prst="round2Diag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02F3BF0-AFAB-4DBD-B773-44F7D9B970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265806">
            <a:off x="7953919" y="2826440"/>
            <a:ext cx="4238080" cy="1921772"/>
          </a:xfrm>
          <a:prstGeom prst="cloud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56DA542E-B24C-477F-84CD-40A654F524AD}"/>
              </a:ext>
            </a:extLst>
          </p:cNvPr>
          <p:cNvSpPr txBox="1"/>
          <p:nvPr/>
        </p:nvSpPr>
        <p:spPr>
          <a:xfrm>
            <a:off x="8149915" y="938857"/>
            <a:ext cx="1219203" cy="523220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/>
              <a:t>Čelní lalok </a:t>
            </a:r>
            <a:endParaRPr lang="cs-CZ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5C123253-75BF-4754-B3FF-38DF20B8C0F2}"/>
              </a:ext>
            </a:extLst>
          </p:cNvPr>
          <p:cNvSpPr txBox="1"/>
          <p:nvPr/>
        </p:nvSpPr>
        <p:spPr>
          <a:xfrm>
            <a:off x="9978887" y="856410"/>
            <a:ext cx="1374913" cy="523220"/>
          </a:xfrm>
          <a:prstGeom prst="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err="1"/>
              <a:t>Temení</a:t>
            </a:r>
            <a:r>
              <a:rPr lang="cs-CZ" sz="2800" dirty="0"/>
              <a:t> lalok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880C8418-4EE8-4304-9BC1-84D705CB7050}"/>
              </a:ext>
            </a:extLst>
          </p:cNvPr>
          <p:cNvSpPr txBox="1"/>
          <p:nvPr/>
        </p:nvSpPr>
        <p:spPr>
          <a:xfrm>
            <a:off x="8999449" y="1939749"/>
            <a:ext cx="1272210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cs-CZ" sz="2400" dirty="0"/>
              <a:t>Spánkový lalok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BBD5B005-7C66-4242-A40B-D3D70D52775C}"/>
              </a:ext>
            </a:extLst>
          </p:cNvPr>
          <p:cNvSpPr txBox="1"/>
          <p:nvPr/>
        </p:nvSpPr>
        <p:spPr>
          <a:xfrm>
            <a:off x="11012557" y="1899187"/>
            <a:ext cx="1073426" cy="52322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/>
              <a:t>Týlní lalok</a:t>
            </a:r>
          </a:p>
        </p:txBody>
      </p:sp>
    </p:spTree>
    <p:extLst>
      <p:ext uri="{BB962C8B-B14F-4D97-AF65-F5344CB8AC3E}">
        <p14:creationId xmlns:p14="http://schemas.microsoft.com/office/powerpoint/2010/main" val="18230272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CF9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F8886D-3F4F-4AA3-8836-A51628D4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Funkce jednotlivých částí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D7223E-CDB5-495D-8E93-A8657EAE3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000" b="1" dirty="0">
                <a:latin typeface="Abadi" panose="020B0604020104020204" pitchFamily="34" charset="0"/>
              </a:rPr>
              <a:t>Mozek se skládá ze 3 částí: koncový mozek, mezimozek a mozkový kmen</a:t>
            </a:r>
          </a:p>
          <a:p>
            <a:r>
              <a:rPr lang="cs-CZ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Koncový mozek 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- tvoří u 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2" tooltip="Člověk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člověka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 zdaleka největší oddíl 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3" tooltip="Centrální nervová soustava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centrální nervové soustavy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 (CNS), ale také u ostatních 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4" tooltip="Savci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savců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 zabírá větší díl hlavového oddílu</a:t>
            </a:r>
          </a:p>
          <a:p>
            <a:r>
              <a:rPr lang="cs-CZ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Mezimozek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 - je to soubor mozkových struktur okolo 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5" tooltip="Třetí komora mozková (stránka neexistuje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třetí mozkové komory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. Navazuje na horní konec 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6" tooltip="Mozkový kmen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mozkového kmene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, uložen mezi 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7" tooltip="Hemisféry mozku (stránka neexistuje)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hemisférami koncového mozku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. Je tvořen 5 různými oddíly</a:t>
            </a:r>
          </a:p>
          <a:p>
            <a:r>
              <a:rPr lang="cs-CZ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Mozkový kmen 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- je částí 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8" tooltip="Mozek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mozku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 a navazuje na 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9" tooltip="Mícha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páteřní míchu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 (</a:t>
            </a:r>
            <a:r>
              <a:rPr lang="cs-CZ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medulla</a:t>
            </a:r>
            <a:r>
              <a:rPr lang="cs-CZ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spinalis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). Vývojově a morfologicky ho řadíme k 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10" tooltip="Zadní mozek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zadnímu mozku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 (</a:t>
            </a:r>
            <a:r>
              <a:rPr lang="cs-CZ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rhombencephalon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) a 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11" tooltip="Střední mozek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střednímu mozku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 (</a:t>
            </a:r>
            <a:r>
              <a:rPr lang="cs-CZ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mesencephalon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), ale funkčně tvoří nedělitelný celek. Mimoto, že zprostředkuje komunikace mezi míchou a mozkem, také kontroluje základní 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12" tooltip="Instink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instinktivní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 chování (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13" tooltip="Dýchání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dýchání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14" tooltip="Tlak krve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tlak krve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15" tooltip="Polykání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polykání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16" tooltip="Zvracení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zvracení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17" tooltip="Vyměšování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vyměšování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), řídí 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  <a:hlinkClick r:id="rId18" tooltip="Nepodmíněný reflex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nepodmíněné reflexy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 a je v pohotovosti v situaci ohrožení.</a:t>
            </a:r>
          </a:p>
          <a:p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F5371F1-EC9C-491E-AB38-D427BB77C6FA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9759008" y="0"/>
            <a:ext cx="2432992" cy="1990630"/>
          </a:xfrm>
          <a:custGeom>
            <a:avLst/>
            <a:gdLst>
              <a:gd name="connsiteX0" fmla="*/ 0 w 2432992"/>
              <a:gd name="connsiteY0" fmla="*/ 995315 h 1990630"/>
              <a:gd name="connsiteX1" fmla="*/ 1216496 w 2432992"/>
              <a:gd name="connsiteY1" fmla="*/ 0 h 1990630"/>
              <a:gd name="connsiteX2" fmla="*/ 1601816 w 2432992"/>
              <a:gd name="connsiteY2" fmla="*/ -3396 h 1990630"/>
              <a:gd name="connsiteX3" fmla="*/ 1999433 w 2432992"/>
              <a:gd name="connsiteY3" fmla="*/ -6901 h 1990630"/>
              <a:gd name="connsiteX4" fmla="*/ 2446240 w 2432992"/>
              <a:gd name="connsiteY4" fmla="*/ -10839 h 1990630"/>
              <a:gd name="connsiteX5" fmla="*/ 2432992 w 2432992"/>
              <a:gd name="connsiteY5" fmla="*/ 995315 h 1990630"/>
              <a:gd name="connsiteX6" fmla="*/ 1216496 w 2432992"/>
              <a:gd name="connsiteY6" fmla="*/ 1990630 h 1990630"/>
              <a:gd name="connsiteX7" fmla="*/ 0 w 2432992"/>
              <a:gd name="connsiteY7" fmla="*/ 995315 h 1990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2992" h="1990630" fill="none" extrusionOk="0">
                <a:moveTo>
                  <a:pt x="0" y="995315"/>
                </a:moveTo>
                <a:cubicBezTo>
                  <a:pt x="116111" y="584751"/>
                  <a:pt x="519679" y="55311"/>
                  <a:pt x="1216496" y="0"/>
                </a:cubicBezTo>
                <a:cubicBezTo>
                  <a:pt x="1309470" y="-6092"/>
                  <a:pt x="1522127" y="16307"/>
                  <a:pt x="1601816" y="-3396"/>
                </a:cubicBezTo>
                <a:cubicBezTo>
                  <a:pt x="1681505" y="-23100"/>
                  <a:pt x="1891502" y="-1648"/>
                  <a:pt x="1999433" y="-6901"/>
                </a:cubicBezTo>
                <a:cubicBezTo>
                  <a:pt x="2107364" y="-12154"/>
                  <a:pt x="2256146" y="5926"/>
                  <a:pt x="2446240" y="-10839"/>
                </a:cubicBezTo>
                <a:cubicBezTo>
                  <a:pt x="2425797" y="413212"/>
                  <a:pt x="2364520" y="680248"/>
                  <a:pt x="2432992" y="995315"/>
                </a:cubicBezTo>
                <a:cubicBezTo>
                  <a:pt x="2428663" y="1618894"/>
                  <a:pt x="1810894" y="2040313"/>
                  <a:pt x="1216496" y="1990630"/>
                </a:cubicBezTo>
                <a:cubicBezTo>
                  <a:pt x="590934" y="1902747"/>
                  <a:pt x="38142" y="1497875"/>
                  <a:pt x="0" y="995315"/>
                </a:cubicBezTo>
                <a:close/>
              </a:path>
              <a:path w="2432992" h="1990630" stroke="0" extrusionOk="0">
                <a:moveTo>
                  <a:pt x="0" y="995315"/>
                </a:moveTo>
                <a:cubicBezTo>
                  <a:pt x="-96783" y="428595"/>
                  <a:pt x="686486" y="-66921"/>
                  <a:pt x="1216496" y="0"/>
                </a:cubicBezTo>
                <a:cubicBezTo>
                  <a:pt x="1385588" y="-24355"/>
                  <a:pt x="1431475" y="33532"/>
                  <a:pt x="1601816" y="-3396"/>
                </a:cubicBezTo>
                <a:cubicBezTo>
                  <a:pt x="1772157" y="-40324"/>
                  <a:pt x="1878292" y="-2647"/>
                  <a:pt x="1999433" y="-6901"/>
                </a:cubicBezTo>
                <a:cubicBezTo>
                  <a:pt x="2120575" y="-11155"/>
                  <a:pt x="2248519" y="28111"/>
                  <a:pt x="2446240" y="-10839"/>
                </a:cubicBezTo>
                <a:cubicBezTo>
                  <a:pt x="2412487" y="417307"/>
                  <a:pt x="2450216" y="674004"/>
                  <a:pt x="2432992" y="995315"/>
                </a:cubicBezTo>
                <a:cubicBezTo>
                  <a:pt x="2626466" y="1563122"/>
                  <a:pt x="1697272" y="2038851"/>
                  <a:pt x="1216496" y="1990630"/>
                </a:cubicBezTo>
                <a:cubicBezTo>
                  <a:pt x="606732" y="1978327"/>
                  <a:pt x="99899" y="1624971"/>
                  <a:pt x="0" y="995315"/>
                </a:cubicBezTo>
                <a:close/>
              </a:path>
            </a:pathLst>
          </a:custGeom>
          <a:ln w="38100"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xmlns="" sd="1302356655">
                  <a:prstGeom prst="teardrop">
                    <a:avLst>
                      <a:gd name="adj" fmla="val 101089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1216231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0C4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6A2283-A907-47C8-97AF-590885A97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 různých oddílů mezimozku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3EC920-B480-4B4A-84C8-AFC838B0B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thalamus</a:t>
            </a: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 struktura umožňující převod nervových impulzů z periferie do mozkové kůry</a:t>
            </a:r>
          </a:p>
          <a:p>
            <a:r>
              <a:rPr lang="cs-CZ" sz="2200" b="1" dirty="0" err="1">
                <a:latin typeface="Arial" panose="020B0604020202020204" pitchFamily="34" charset="0"/>
                <a:cs typeface="Arial" panose="020B0604020202020204" pitchFamily="34" charset="0"/>
                <a:hlinkClick r:id="rId3" tooltip="Thalamus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metathalamus</a:t>
            </a: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 součást zrakové a sluchové dráhy (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corpora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geniculata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lateralia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medialia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  <a:hlinkClick r:id="rId4" tooltip="Hypothalamus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hypothalamus</a:t>
            </a: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 ústředí mnoha vegetativních, endokrinních a emočních funkcí, je spojen s podvěskem mozkovým (hypofýza)</a:t>
            </a:r>
          </a:p>
          <a:p>
            <a:r>
              <a:rPr lang="cs-CZ" sz="2200" b="1" dirty="0" err="1">
                <a:latin typeface="Arial" panose="020B0604020202020204" pitchFamily="34" charset="0"/>
                <a:cs typeface="Arial" panose="020B0604020202020204" pitchFamily="34" charset="0"/>
                <a:hlinkClick r:id="rId5" tooltip="Epithalamus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epithalamus</a:t>
            </a: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 tvořený 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  <a:hlinkClick r:id="rId6" tooltip="Šišinka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šišinkou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 (corpus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pineale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), endokrinním orgánem produkujícím 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  <a:hlinkClick r:id="rId7" tooltip="Melatonin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melatonin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200" b="1" dirty="0" err="1">
                <a:latin typeface="Arial" panose="020B0604020202020204" pitchFamily="34" charset="0"/>
                <a:cs typeface="Arial" panose="020B0604020202020204" pitchFamily="34" charset="0"/>
                <a:hlinkClick r:id="rId8" tooltip="Subthalamus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subthalamus</a:t>
            </a: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 několik mozkových jader se vztahem k plánování pohybů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6463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DE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4BCAAB-4F96-4AFE-B5DE-26269A313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Víš že…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84B87D-A815-4650-8DD1-0AEA20558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Abadi" panose="020B0604020104020204" pitchFamily="34" charset="0"/>
              </a:rPr>
              <a:t>Mozek obsahuje více než 100 000 milionů nervový buněk …</a:t>
            </a:r>
          </a:p>
          <a:p>
            <a:r>
              <a:rPr lang="cs-CZ" dirty="0">
                <a:latin typeface="Abadi" panose="020B0604020104020204" pitchFamily="34" charset="0"/>
              </a:rPr>
              <a:t>Všechny jsou spojeny dohromady na obrovské nervové síti </a:t>
            </a:r>
          </a:p>
          <a:p>
            <a:r>
              <a:rPr lang="cs-CZ" dirty="0">
                <a:latin typeface="Abadi" panose="020B0604020104020204" pitchFamily="34" charset="0"/>
              </a:rPr>
              <a:t>jedna buňka může být připojena na 10 000 dalších </a:t>
            </a:r>
          </a:p>
          <a:p>
            <a:r>
              <a:rPr lang="cs-CZ" dirty="0">
                <a:latin typeface="Abadi" panose="020B0604020104020204" pitchFamily="34" charset="0"/>
              </a:rPr>
              <a:t>Mozek tvoří více než z 80% vody</a:t>
            </a:r>
          </a:p>
          <a:p>
            <a:r>
              <a:rPr lang="cs-CZ" dirty="0">
                <a:latin typeface="Abadi" panose="020B0604020104020204" pitchFamily="34" charset="0"/>
              </a:rPr>
              <a:t>Mozek dospělého člověka váží asi 1,5kg </a:t>
            </a:r>
          </a:p>
          <a:p>
            <a:r>
              <a:rPr lang="cs-CZ" dirty="0">
                <a:latin typeface="Abadi" panose="020B0604020104020204" pitchFamily="34" charset="0"/>
              </a:rPr>
              <a:t>Leží uvnitř lebky a plave v ochranné tekutině  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234CAC5-545B-4579-B9C2-C33F8C5C6B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8032" y="142081"/>
            <a:ext cx="2581275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92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AE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3DABD2-F970-4776-96AC-10A13E96B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Onemocnění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14A72BD-FFBB-44EE-A897-F7783E0F8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Abadi" panose="020B0604020104020204" pitchFamily="34" charset="0"/>
              </a:rPr>
              <a:t>Dětská mozková obrna - je onemocnění způsobené poškozením mozku nejčastěji v důsledku nedostatečného okysličení mozkových buněk.</a:t>
            </a:r>
          </a:p>
          <a:p>
            <a:r>
              <a:rPr lang="cs-CZ" dirty="0">
                <a:latin typeface="Abadi" panose="020B0604020104020204" pitchFamily="34" charset="0"/>
              </a:rPr>
              <a:t>Epilepsie - chronické onemocnění mozku projevující se opakovanými a náhodnými epileptickými záchvaty.</a:t>
            </a:r>
          </a:p>
          <a:p>
            <a:pPr marL="0" indent="0">
              <a:buNone/>
            </a:pPr>
            <a:endParaRPr lang="cs-CZ" dirty="0">
              <a:latin typeface="Abadi" panose="020B0604020104020204" pitchFamily="34" charset="0"/>
            </a:endParaRPr>
          </a:p>
          <a:p>
            <a:endParaRPr lang="cs-CZ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1518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C3324C-F2E2-4783-8E85-2F430E7E4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>
                <a:sym typeface="Wingdings" panose="05000000000000000000" pitchFamily="2" charset="2"/>
              </a:rPr>
              <a:t>                  </a:t>
            </a:r>
            <a:r>
              <a:rPr lang="cs-CZ" dirty="0"/>
              <a:t>Mini test                 </a:t>
            </a:r>
            <a:r>
              <a:rPr lang="cs-CZ" dirty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F0D1A2-709C-4DFC-82B8-FE5AC346B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dirty="0">
                <a:latin typeface="Berlin Sans FB" panose="020E0602020502020306" pitchFamily="34" charset="0"/>
              </a:rPr>
              <a:t>co přenáší informace mezi mozkem a celým </a:t>
            </a:r>
            <a:r>
              <a:rPr lang="cs-CZ" dirty="0" smtClean="0">
                <a:latin typeface="Berlin Sans FB" panose="020E0602020502020306" pitchFamily="34" charset="0"/>
              </a:rPr>
              <a:t>tělem</a:t>
            </a:r>
            <a:r>
              <a:rPr lang="cs-CZ" dirty="0">
                <a:latin typeface="Berlin Sans FB" panose="020E0602020502020306" pitchFamily="34" charset="0"/>
              </a:rPr>
              <a:t>?        </a:t>
            </a:r>
          </a:p>
          <a:p>
            <a:pPr marL="0" indent="0">
              <a:buNone/>
            </a:pPr>
            <a:r>
              <a:rPr lang="cs-CZ" dirty="0">
                <a:latin typeface="Berlin Sans FB" panose="020E0602020502020306" pitchFamily="34" charset="0"/>
              </a:rPr>
              <a:t> </a:t>
            </a:r>
            <a:endParaRPr lang="cs-CZ" dirty="0">
              <a:solidFill>
                <a:schemeClr val="accent4">
                  <a:lumMod val="50000"/>
                </a:schemeClr>
              </a:solidFill>
              <a:latin typeface="Berlin Sans FB" panose="020E0602020502020306" pitchFamily="34" charset="0"/>
            </a:endParaRPr>
          </a:p>
          <a:p>
            <a:pPr marL="0" indent="0">
              <a:buNone/>
            </a:pPr>
            <a:r>
              <a:rPr lang="cs-CZ" dirty="0">
                <a:latin typeface="Berlin Sans FB" panose="020E0602020502020306" pitchFamily="34" charset="0"/>
              </a:rPr>
              <a:t>2. kolik nervových buněk se nachází v mozku? </a:t>
            </a:r>
          </a:p>
          <a:p>
            <a:pPr marL="0" indent="0">
              <a:buNone/>
            </a:pPr>
            <a:r>
              <a:rPr lang="cs-CZ" dirty="0" smtClean="0">
                <a:latin typeface="Berlin Sans FB" panose="020E0602020502020306" pitchFamily="34" charset="0"/>
              </a:rPr>
              <a:t>3</a:t>
            </a:r>
            <a:r>
              <a:rPr lang="cs-CZ" dirty="0">
                <a:latin typeface="Berlin Sans FB" panose="020E0602020502020306" pitchFamily="34" charset="0"/>
              </a:rPr>
              <a:t>. Řekni aspoň jedno onemocnění             </a:t>
            </a:r>
          </a:p>
          <a:p>
            <a:pPr marL="0" indent="0">
              <a:buNone/>
            </a:pPr>
            <a:r>
              <a:rPr lang="cs-CZ" dirty="0" smtClean="0">
                <a:latin typeface="Berlin Sans FB" panose="020E0602020502020306" pitchFamily="34" charset="0"/>
              </a:rPr>
              <a:t>4</a:t>
            </a:r>
            <a:r>
              <a:rPr lang="cs-CZ" dirty="0">
                <a:latin typeface="Berlin Sans FB" panose="020E0602020502020306" pitchFamily="34" charset="0"/>
              </a:rPr>
              <a:t>. Vyjmenuj aspoň 3 </a:t>
            </a:r>
            <a:r>
              <a:rPr lang="cs-CZ">
                <a:latin typeface="Berlin Sans FB" panose="020E0602020502020306" pitchFamily="34" charset="0"/>
              </a:rPr>
              <a:t>různé </a:t>
            </a:r>
            <a:r>
              <a:rPr lang="cs-CZ" smtClean="0">
                <a:latin typeface="Berlin Sans FB" panose="020E0602020502020306" pitchFamily="34" charset="0"/>
              </a:rPr>
              <a:t>oddíly </a:t>
            </a:r>
            <a:r>
              <a:rPr lang="cs-CZ" dirty="0">
                <a:latin typeface="Berlin Sans FB" panose="020E0602020502020306" pitchFamily="34" charset="0"/>
              </a:rPr>
              <a:t>mezimozku.</a:t>
            </a:r>
          </a:p>
          <a:p>
            <a:pPr marL="0" indent="0">
              <a:buNone/>
            </a:pPr>
            <a:endParaRPr lang="cs-CZ" dirty="0">
              <a:latin typeface="Berlin Sans FB" panose="020E0602020502020306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4A57434-3A82-436E-9768-9881BF96ED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7700" y="5386039"/>
            <a:ext cx="2861603" cy="1277501"/>
          </a:xfrm>
          <a:custGeom>
            <a:avLst/>
            <a:gdLst>
              <a:gd name="connsiteX0" fmla="*/ 0 w 2861603"/>
              <a:gd name="connsiteY0" fmla="*/ 0 h 1277501"/>
              <a:gd name="connsiteX1" fmla="*/ 572321 w 2861603"/>
              <a:gd name="connsiteY1" fmla="*/ 0 h 1277501"/>
              <a:gd name="connsiteX2" fmla="*/ 1173257 w 2861603"/>
              <a:gd name="connsiteY2" fmla="*/ 0 h 1277501"/>
              <a:gd name="connsiteX3" fmla="*/ 1802810 w 2861603"/>
              <a:gd name="connsiteY3" fmla="*/ 0 h 1277501"/>
              <a:gd name="connsiteX4" fmla="*/ 2346514 w 2861603"/>
              <a:gd name="connsiteY4" fmla="*/ 0 h 1277501"/>
              <a:gd name="connsiteX5" fmla="*/ 2861603 w 2861603"/>
              <a:gd name="connsiteY5" fmla="*/ 0 h 1277501"/>
              <a:gd name="connsiteX6" fmla="*/ 2861603 w 2861603"/>
              <a:gd name="connsiteY6" fmla="*/ 400284 h 1277501"/>
              <a:gd name="connsiteX7" fmla="*/ 2861603 w 2861603"/>
              <a:gd name="connsiteY7" fmla="*/ 851667 h 1277501"/>
              <a:gd name="connsiteX8" fmla="*/ 2861603 w 2861603"/>
              <a:gd name="connsiteY8" fmla="*/ 1277501 h 1277501"/>
              <a:gd name="connsiteX9" fmla="*/ 2346514 w 2861603"/>
              <a:gd name="connsiteY9" fmla="*/ 1277501 h 1277501"/>
              <a:gd name="connsiteX10" fmla="*/ 1831426 w 2861603"/>
              <a:gd name="connsiteY10" fmla="*/ 1277501 h 1277501"/>
              <a:gd name="connsiteX11" fmla="*/ 1344953 w 2861603"/>
              <a:gd name="connsiteY11" fmla="*/ 1277501 h 1277501"/>
              <a:gd name="connsiteX12" fmla="*/ 858481 w 2861603"/>
              <a:gd name="connsiteY12" fmla="*/ 1277501 h 1277501"/>
              <a:gd name="connsiteX13" fmla="*/ 0 w 2861603"/>
              <a:gd name="connsiteY13" fmla="*/ 1277501 h 1277501"/>
              <a:gd name="connsiteX14" fmla="*/ 0 w 2861603"/>
              <a:gd name="connsiteY14" fmla="*/ 864442 h 1277501"/>
              <a:gd name="connsiteX15" fmla="*/ 0 w 2861603"/>
              <a:gd name="connsiteY15" fmla="*/ 476934 h 1277501"/>
              <a:gd name="connsiteX16" fmla="*/ 0 w 2861603"/>
              <a:gd name="connsiteY16" fmla="*/ 0 h 1277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61603" h="1277501" fill="none" extrusionOk="0">
                <a:moveTo>
                  <a:pt x="0" y="0"/>
                </a:moveTo>
                <a:cubicBezTo>
                  <a:pt x="286051" y="-39532"/>
                  <a:pt x="286407" y="42147"/>
                  <a:pt x="572321" y="0"/>
                </a:cubicBezTo>
                <a:cubicBezTo>
                  <a:pt x="858235" y="-42147"/>
                  <a:pt x="1001953" y="8196"/>
                  <a:pt x="1173257" y="0"/>
                </a:cubicBezTo>
                <a:cubicBezTo>
                  <a:pt x="1344561" y="-8196"/>
                  <a:pt x="1552731" y="62200"/>
                  <a:pt x="1802810" y="0"/>
                </a:cubicBezTo>
                <a:cubicBezTo>
                  <a:pt x="2052889" y="-62200"/>
                  <a:pt x="2169923" y="5655"/>
                  <a:pt x="2346514" y="0"/>
                </a:cubicBezTo>
                <a:cubicBezTo>
                  <a:pt x="2523105" y="-5655"/>
                  <a:pt x="2670032" y="37265"/>
                  <a:pt x="2861603" y="0"/>
                </a:cubicBezTo>
                <a:cubicBezTo>
                  <a:pt x="2909355" y="183784"/>
                  <a:pt x="2847276" y="303433"/>
                  <a:pt x="2861603" y="400284"/>
                </a:cubicBezTo>
                <a:cubicBezTo>
                  <a:pt x="2875930" y="497135"/>
                  <a:pt x="2859962" y="627502"/>
                  <a:pt x="2861603" y="851667"/>
                </a:cubicBezTo>
                <a:cubicBezTo>
                  <a:pt x="2863244" y="1075832"/>
                  <a:pt x="2856539" y="1167684"/>
                  <a:pt x="2861603" y="1277501"/>
                </a:cubicBezTo>
                <a:cubicBezTo>
                  <a:pt x="2693717" y="1305232"/>
                  <a:pt x="2471339" y="1269656"/>
                  <a:pt x="2346514" y="1277501"/>
                </a:cubicBezTo>
                <a:cubicBezTo>
                  <a:pt x="2221689" y="1285346"/>
                  <a:pt x="2032630" y="1229647"/>
                  <a:pt x="1831426" y="1277501"/>
                </a:cubicBezTo>
                <a:cubicBezTo>
                  <a:pt x="1630222" y="1325355"/>
                  <a:pt x="1505776" y="1226648"/>
                  <a:pt x="1344953" y="1277501"/>
                </a:cubicBezTo>
                <a:cubicBezTo>
                  <a:pt x="1184130" y="1328354"/>
                  <a:pt x="994343" y="1272401"/>
                  <a:pt x="858481" y="1277501"/>
                </a:cubicBezTo>
                <a:cubicBezTo>
                  <a:pt x="722619" y="1282601"/>
                  <a:pt x="346460" y="1261445"/>
                  <a:pt x="0" y="1277501"/>
                </a:cubicBezTo>
                <a:cubicBezTo>
                  <a:pt x="-47723" y="1085492"/>
                  <a:pt x="7695" y="956875"/>
                  <a:pt x="0" y="864442"/>
                </a:cubicBezTo>
                <a:cubicBezTo>
                  <a:pt x="-7695" y="772009"/>
                  <a:pt x="40134" y="652758"/>
                  <a:pt x="0" y="476934"/>
                </a:cubicBezTo>
                <a:cubicBezTo>
                  <a:pt x="-40134" y="301110"/>
                  <a:pt x="32268" y="112961"/>
                  <a:pt x="0" y="0"/>
                </a:cubicBezTo>
                <a:close/>
              </a:path>
              <a:path w="2861603" h="1277501" stroke="0" extrusionOk="0">
                <a:moveTo>
                  <a:pt x="0" y="0"/>
                </a:moveTo>
                <a:cubicBezTo>
                  <a:pt x="267171" y="-37425"/>
                  <a:pt x="472144" y="35746"/>
                  <a:pt x="629553" y="0"/>
                </a:cubicBezTo>
                <a:cubicBezTo>
                  <a:pt x="786962" y="-35746"/>
                  <a:pt x="961622" y="11341"/>
                  <a:pt x="1116025" y="0"/>
                </a:cubicBezTo>
                <a:cubicBezTo>
                  <a:pt x="1270428" y="-11341"/>
                  <a:pt x="1542510" y="43964"/>
                  <a:pt x="1659730" y="0"/>
                </a:cubicBezTo>
                <a:cubicBezTo>
                  <a:pt x="1776951" y="-43964"/>
                  <a:pt x="1960307" y="39505"/>
                  <a:pt x="2146202" y="0"/>
                </a:cubicBezTo>
                <a:cubicBezTo>
                  <a:pt x="2332097" y="-39505"/>
                  <a:pt x="2640546" y="55546"/>
                  <a:pt x="2861603" y="0"/>
                </a:cubicBezTo>
                <a:cubicBezTo>
                  <a:pt x="2881989" y="126157"/>
                  <a:pt x="2814656" y="273187"/>
                  <a:pt x="2861603" y="425834"/>
                </a:cubicBezTo>
                <a:cubicBezTo>
                  <a:pt x="2908550" y="578481"/>
                  <a:pt x="2854303" y="722145"/>
                  <a:pt x="2861603" y="826117"/>
                </a:cubicBezTo>
                <a:cubicBezTo>
                  <a:pt x="2868903" y="930089"/>
                  <a:pt x="2830572" y="1138912"/>
                  <a:pt x="2861603" y="1277501"/>
                </a:cubicBezTo>
                <a:cubicBezTo>
                  <a:pt x="2731504" y="1317732"/>
                  <a:pt x="2417697" y="1223335"/>
                  <a:pt x="2289282" y="1277501"/>
                </a:cubicBezTo>
                <a:cubicBezTo>
                  <a:pt x="2160867" y="1331667"/>
                  <a:pt x="2025366" y="1221294"/>
                  <a:pt x="1774194" y="1277501"/>
                </a:cubicBezTo>
                <a:cubicBezTo>
                  <a:pt x="1523022" y="1333708"/>
                  <a:pt x="1340317" y="1268729"/>
                  <a:pt x="1173257" y="1277501"/>
                </a:cubicBezTo>
                <a:cubicBezTo>
                  <a:pt x="1006197" y="1286273"/>
                  <a:pt x="848043" y="1233169"/>
                  <a:pt x="686785" y="1277501"/>
                </a:cubicBezTo>
                <a:cubicBezTo>
                  <a:pt x="525527" y="1321833"/>
                  <a:pt x="215023" y="1272796"/>
                  <a:pt x="0" y="1277501"/>
                </a:cubicBezTo>
                <a:cubicBezTo>
                  <a:pt x="-30084" y="1138326"/>
                  <a:pt x="91" y="1000562"/>
                  <a:pt x="0" y="877217"/>
                </a:cubicBezTo>
                <a:cubicBezTo>
                  <a:pt x="-91" y="753872"/>
                  <a:pt x="27776" y="616795"/>
                  <a:pt x="0" y="425834"/>
                </a:cubicBezTo>
                <a:cubicBezTo>
                  <a:pt x="-27776" y="234873"/>
                  <a:pt x="14101" y="95831"/>
                  <a:pt x="0" y="0"/>
                </a:cubicBezTo>
                <a:close/>
              </a:path>
            </a:pathLst>
          </a:custGeom>
          <a:ln w="76200">
            <a:solidFill>
              <a:schemeClr val="accent5"/>
            </a:solidFill>
            <a:extLst>
              <a:ext uri="{C807C97D-BFC1-408E-A445-0C87EB9F89A2}">
                <ask:lineSketchStyleProps xmlns:ask="http://schemas.microsoft.com/office/drawing/2018/sketchyshapes" xmlns="" sd="345560486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8115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40000"/>
                <a:lumOff val="60000"/>
              </a:schemeClr>
            </a:gs>
            <a:gs pos="74000">
              <a:schemeClr val="accent2">
                <a:lumMod val="40000"/>
                <a:lumOff val="60000"/>
              </a:schemeClr>
            </a:gs>
            <a:gs pos="83000">
              <a:schemeClr val="accent1">
                <a:lumMod val="40000"/>
                <a:lumOff val="60000"/>
              </a:schemeClr>
            </a:gs>
            <a:gs pos="100000">
              <a:schemeClr val="accent3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7">
            <a:extLst>
              <a:ext uri="{FF2B5EF4-FFF2-40B4-BE49-F238E27FC236}">
                <a16:creationId xmlns:a16="http://schemas.microsoft.com/office/drawing/2014/main" id="{FA2E39B7-17D8-4009-A8BA-9E8D8EC1B4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Graphic 33">
            <a:extLst>
              <a:ext uri="{FF2B5EF4-FFF2-40B4-BE49-F238E27FC236}">
                <a16:creationId xmlns:a16="http://schemas.microsoft.com/office/drawing/2014/main" id="{967EEEC4-6120-428D-8FB5-916920AECC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rgbClr val="C37B4D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3CCFBCF-DC36-4A45-8585-E09423330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7152" y="2703912"/>
            <a:ext cx="3454647" cy="1102860"/>
          </a:xfrm>
        </p:spPr>
        <p:txBody>
          <a:bodyPr anchor="b">
            <a:normAutofit fontScale="90000"/>
          </a:bodyPr>
          <a:lstStyle/>
          <a:p>
            <a:r>
              <a:rPr lang="cs-CZ" sz="6600" dirty="0">
                <a:solidFill>
                  <a:srgbClr val="FFFFFF"/>
                </a:solidFill>
              </a:rPr>
              <a:t>Konec </a:t>
            </a:r>
            <a:r>
              <a:rPr lang="cs-CZ" sz="6600" dirty="0">
                <a:solidFill>
                  <a:srgbClr val="FFFFFF"/>
                </a:solidFill>
                <a:sym typeface="Wingdings" panose="05000000000000000000" pitchFamily="2" charset="2"/>
              </a:rPr>
              <a:t></a:t>
            </a:r>
            <a:endParaRPr lang="cs-CZ" sz="66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9800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412431"/>
      </a:dk2>
      <a:lt2>
        <a:srgbClr val="E2E6E8"/>
      </a:lt2>
      <a:accent1>
        <a:srgbClr val="C37B4D"/>
      </a:accent1>
      <a:accent2>
        <a:srgbClr val="B13B3E"/>
      </a:accent2>
      <a:accent3>
        <a:srgbClr val="C34D81"/>
      </a:accent3>
      <a:accent4>
        <a:srgbClr val="B13BA1"/>
      </a:accent4>
      <a:accent5>
        <a:srgbClr val="A34DC3"/>
      </a:accent5>
      <a:accent6>
        <a:srgbClr val="6744B5"/>
      </a:accent6>
      <a:hlink>
        <a:srgbClr val="B548C2"/>
      </a:hlink>
      <a:folHlink>
        <a:srgbClr val="7F7F7F"/>
      </a:folHlink>
    </a:clrScheme>
    <a:fontScheme name="Sketchy_SerifHand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449</Words>
  <Application>Microsoft Office PowerPoint</Application>
  <PresentationFormat>Širokoúhlá obrazovka</PresentationFormat>
  <Paragraphs>45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5" baseType="lpstr">
      <vt:lpstr>Abadi</vt:lpstr>
      <vt:lpstr>Arial</vt:lpstr>
      <vt:lpstr>Berlin Sans FB</vt:lpstr>
      <vt:lpstr>Modern Love</vt:lpstr>
      <vt:lpstr>The Hand</vt:lpstr>
      <vt:lpstr>Wingdings</vt:lpstr>
      <vt:lpstr>SketchyVTI</vt:lpstr>
      <vt:lpstr>MOZEK</vt:lpstr>
      <vt:lpstr>Popis mozku … </vt:lpstr>
      <vt:lpstr>Funkce jednotlivých částí </vt:lpstr>
      <vt:lpstr>5 různých oddílů mezimozku</vt:lpstr>
      <vt:lpstr>Víš že…</vt:lpstr>
      <vt:lpstr>Onemocnění </vt:lpstr>
      <vt:lpstr>                  Mini test                 </vt:lpstr>
      <vt:lpstr>Konec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MOZEK</dc:title>
  <dc:creator>Drahomíra Šťastná Tesařová</dc:creator>
  <cp:lastModifiedBy>Fantová Monika</cp:lastModifiedBy>
  <cp:revision>11</cp:revision>
  <dcterms:created xsi:type="dcterms:W3CDTF">2020-05-19T10:26:15Z</dcterms:created>
  <dcterms:modified xsi:type="dcterms:W3CDTF">2020-06-01T08:51:27Z</dcterms:modified>
</cp:coreProperties>
</file>