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305" r:id="rId3"/>
    <p:sldId id="271" r:id="rId4"/>
    <p:sldId id="310" r:id="rId5"/>
    <p:sldId id="308" r:id="rId6"/>
    <p:sldId id="311" r:id="rId7"/>
    <p:sldId id="312" r:id="rId8"/>
    <p:sldId id="313" r:id="rId9"/>
    <p:sldId id="275" r:id="rId10"/>
    <p:sldId id="318" r:id="rId11"/>
    <p:sldId id="276" r:id="rId12"/>
    <p:sldId id="315" r:id="rId13"/>
    <p:sldId id="316" r:id="rId14"/>
    <p:sldId id="277" r:id="rId15"/>
    <p:sldId id="314" r:id="rId16"/>
    <p:sldId id="31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00"/>
    <a:srgbClr val="009900"/>
    <a:srgbClr val="333333"/>
    <a:srgbClr val="808080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4" autoAdjust="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BADFBA-14D5-4461-9782-39B832F8A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8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52422-A587-4F24-A53E-473318E797D1}" type="slidenum">
              <a:rPr lang="sk-SK" altLang="cs-CZ"/>
              <a:pPr/>
              <a:t>2</a:t>
            </a:fld>
            <a:endParaRPr lang="sk-SK" alt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97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F24D-D3FB-4935-9625-C38E5BE1140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8348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fdfdfdf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2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fdfdfdf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BA3D6-7526-43C0-BDEB-26D09E6A90D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7BADE-D9C4-4BD6-B29C-E726F5230FEB}" type="slidenum">
              <a:rPr lang="sk-SK"/>
              <a:pPr/>
              <a:t>10</a:t>
            </a:fld>
            <a:endParaRPr lang="sk-SK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72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8FCD14-6068-4C39-BA9C-47FD294E86CA}" type="slidenum">
              <a:rPr lang="en-GB"/>
              <a:pPr/>
              <a:t>12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03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FFE40-6642-47DC-817C-64483D36C86C}" type="slidenum">
              <a:rPr lang="en-GB"/>
              <a:pPr/>
              <a:t>13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84D60A-F580-4C6C-A6D1-794AB1EBBF0F}" type="slidenum">
              <a:rPr lang="en-GB"/>
              <a:pPr/>
              <a:t>15</a:t>
            </a:fld>
            <a:endParaRPr lang="en-GB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87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F35F13-4C24-41FD-8009-73137AF399BB}" type="slidenum">
              <a:rPr lang="en-GB"/>
              <a:pPr/>
              <a:t>16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98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9906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4DDE56-3D7F-48BA-91FA-422B0D941CCB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52FB3F-9D76-42B5-98BE-B674B6F86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13B49-287F-450C-83B6-8591BC6030B2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1B0DB-BA03-46BF-B7B8-B1F904306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533400"/>
            <a:ext cx="1752600" cy="5562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105400" cy="5562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7AD12-30F5-4C2F-A9FC-303C0831A954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72AA-0787-4863-818A-9C05920CE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A6945-C852-4CB3-AB15-02CC100426B0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0C37-79F7-4A86-8432-8015760E9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25544-C2F0-40E9-941D-2ADBF9C93CD7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0B9B6-9696-4490-AFC0-9C8E94256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429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7C7A3-CD8E-4AA8-BC7A-7F1EB93D64B5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ECCBE-E8B8-4A2D-AEF6-8F6D950D5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A21649-7937-4DB0-8835-19DCC64BFA1D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FE207-A99B-45C7-8EE4-8EC934837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B65E1-9231-44E3-A735-A473015313AA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DDF4-C87B-4C4A-8BD3-8DBDBB07C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F575-738E-4C59-AE35-DF8ECD603278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D0BF-8BD5-49AF-86BF-AC74F5404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2A1BA-5236-4DCF-967F-F71A1859D73B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B31E-D47A-4123-8CB0-DC2A70E68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ACB3F-5A82-40B6-994B-0F43A41CA2F7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A77B-B2EE-4A8C-B431-DE73CD5B63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0E26FE-D842-4F35-B815-D202E638E268}" type="datetime1">
              <a:rPr lang="en-US"/>
              <a:pPr/>
              <a:t>5/20/2020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172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8652B1-839B-4593-88B7-B2EF175407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276350" y="1701800"/>
            <a:ext cx="10668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6/Simpleperiscopes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32" y="0"/>
            <a:ext cx="4572032" cy="761441"/>
          </a:xfrm>
        </p:spPr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Obsah:</a:t>
            </a:r>
            <a:endParaRPr lang="cs-CZ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21537" y="992851"/>
            <a:ext cx="5052376" cy="461665"/>
            <a:chOff x="696008" y="765140"/>
            <a:chExt cx="5052376" cy="461665"/>
          </a:xfrm>
        </p:grpSpPr>
        <p:sp>
          <p:nvSpPr>
            <p:cNvPr id="15" name="Dvojitá šipka 14">
              <a:hlinkClick r:id="" action="ppaction://noaction"/>
            </p:cNvPr>
            <p:cNvSpPr/>
            <p:nvPr/>
          </p:nvSpPr>
          <p:spPr>
            <a:xfrm>
              <a:off x="696008" y="817377"/>
              <a:ext cx="357158" cy="357190"/>
            </a:xfrm>
            <a:prstGeom prst="chevron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623368" y="765140"/>
              <a:ext cx="4125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Comic Sans MS" pitchFamily="66" charset="0"/>
                  <a:hlinkClick r:id="" action="ppaction://noaction"/>
                </a:rPr>
                <a:t>Šíření světla, odraz světla</a:t>
              </a:r>
              <a:endParaRPr lang="cs-CZ" dirty="0">
                <a:latin typeface="Comic Sans MS" pitchFamily="66" charset="0"/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1248831" y="1875810"/>
            <a:ext cx="3091524" cy="453061"/>
            <a:chOff x="1178679" y="1399584"/>
            <a:chExt cx="3091524" cy="453061"/>
          </a:xfrm>
        </p:grpSpPr>
        <p:sp>
          <p:nvSpPr>
            <p:cNvPr id="6" name="Dvojitá šipka 5">
              <a:hlinkClick r:id="rId2" action="ppaction://hlinksldjump"/>
            </p:cNvPr>
            <p:cNvSpPr/>
            <p:nvPr/>
          </p:nvSpPr>
          <p:spPr>
            <a:xfrm>
              <a:off x="1178679" y="1495455"/>
              <a:ext cx="357158" cy="357190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769873" y="1399584"/>
              <a:ext cx="25003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dirty="0" smtClean="0">
                  <a:latin typeface="Comic Sans MS" pitchFamily="66" charset="0"/>
                  <a:hlinkClick r:id="rId2" action="ppaction://hlinksldjump"/>
                </a:rPr>
                <a:t>Rovinná zrcadla</a:t>
              </a:r>
              <a:endParaRPr lang="cs-CZ" sz="2200" dirty="0">
                <a:latin typeface="Comic Sans MS" pitchFamily="66" charset="0"/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267350" y="2558915"/>
            <a:ext cx="2714644" cy="430887"/>
            <a:chOff x="1000100" y="3000372"/>
            <a:chExt cx="2714644" cy="430887"/>
          </a:xfrm>
        </p:grpSpPr>
        <p:sp>
          <p:nvSpPr>
            <p:cNvPr id="7" name="Dvojitá šipka 6">
              <a:hlinkClick r:id="" action="ppaction://noaction"/>
            </p:cNvPr>
            <p:cNvSpPr/>
            <p:nvPr/>
          </p:nvSpPr>
          <p:spPr>
            <a:xfrm>
              <a:off x="1000100" y="3071810"/>
              <a:ext cx="357158" cy="357190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571604" y="3000372"/>
              <a:ext cx="21431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dirty="0" smtClean="0">
                  <a:latin typeface="Comic Sans MS" pitchFamily="66" charset="0"/>
                </a:rPr>
                <a:t>Dutá zrcadla</a:t>
              </a:r>
              <a:endParaRPr lang="cs-CZ" sz="2200" dirty="0">
                <a:latin typeface="Comic Sans MS" pitchFamily="66" charset="0"/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48831" y="3134791"/>
            <a:ext cx="3000396" cy="430887"/>
            <a:chOff x="1000100" y="3429000"/>
            <a:chExt cx="3000396" cy="430887"/>
          </a:xfrm>
        </p:grpSpPr>
        <p:sp>
          <p:nvSpPr>
            <p:cNvPr id="8" name="Dvojitá šipka 7">
              <a:hlinkClick r:id="" action="ppaction://noaction"/>
            </p:cNvPr>
            <p:cNvSpPr/>
            <p:nvPr/>
          </p:nvSpPr>
          <p:spPr>
            <a:xfrm>
              <a:off x="1000100" y="3500438"/>
              <a:ext cx="357158" cy="357190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571604" y="3429000"/>
              <a:ext cx="24288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200" dirty="0" smtClean="0">
                  <a:latin typeface="Comic Sans MS" pitchFamily="66" charset="0"/>
                </a:rPr>
                <a:t>Vypuklá zrcadla</a:t>
              </a:r>
              <a:endParaRPr lang="cs-CZ" sz="2200" dirty="0">
                <a:latin typeface="Comic Sans MS" pitchFamily="66" charset="0"/>
              </a:endParaRPr>
            </a:p>
          </p:txBody>
        </p:sp>
      </p:grpSp>
      <p:pic>
        <p:nvPicPr>
          <p:cNvPr id="37890" name="Picture 2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648" y="1766578"/>
            <a:ext cx="4000528" cy="44434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24125" y="1931988"/>
            <a:ext cx="1866900" cy="2239962"/>
            <a:chOff x="1497" y="1485"/>
            <a:chExt cx="1176" cy="1411"/>
          </a:xfrm>
        </p:grpSpPr>
        <p:sp>
          <p:nvSpPr>
            <p:cNvPr id="212996" name="Arc 4"/>
            <p:cNvSpPr>
              <a:spLocks noChangeAspect="1"/>
            </p:cNvSpPr>
            <p:nvPr/>
          </p:nvSpPr>
          <p:spPr bwMode="auto">
            <a:xfrm flipH="1">
              <a:off x="1548" y="1516"/>
              <a:ext cx="1125" cy="1336"/>
            </a:xfrm>
            <a:custGeom>
              <a:avLst/>
              <a:gdLst>
                <a:gd name="G0" fmla="+- 0 0 0"/>
                <a:gd name="G1" fmla="+- 12690 0 0"/>
                <a:gd name="G2" fmla="+- 21600 0 0"/>
                <a:gd name="T0" fmla="*/ 17479 w 21600"/>
                <a:gd name="T1" fmla="*/ 0 h 25666"/>
                <a:gd name="T2" fmla="*/ 17268 w 21600"/>
                <a:gd name="T3" fmla="*/ 25666 h 25666"/>
                <a:gd name="T4" fmla="*/ 0 w 21600"/>
                <a:gd name="T5" fmla="*/ 12690 h 2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666" fill="none" extrusionOk="0">
                  <a:moveTo>
                    <a:pt x="17479" y="-1"/>
                  </a:moveTo>
                  <a:cubicBezTo>
                    <a:pt x="20157" y="3689"/>
                    <a:pt x="21600" y="8131"/>
                    <a:pt x="21600" y="12690"/>
                  </a:cubicBezTo>
                  <a:cubicBezTo>
                    <a:pt x="21600" y="17370"/>
                    <a:pt x="20079" y="21924"/>
                    <a:pt x="17267" y="25665"/>
                  </a:cubicBezTo>
                </a:path>
                <a:path w="21600" h="25666" stroke="0" extrusionOk="0">
                  <a:moveTo>
                    <a:pt x="17479" y="-1"/>
                  </a:moveTo>
                  <a:cubicBezTo>
                    <a:pt x="20157" y="3689"/>
                    <a:pt x="21600" y="8131"/>
                    <a:pt x="21600" y="12690"/>
                  </a:cubicBezTo>
                  <a:cubicBezTo>
                    <a:pt x="21600" y="17370"/>
                    <a:pt x="20079" y="21924"/>
                    <a:pt x="17267" y="25665"/>
                  </a:cubicBezTo>
                  <a:lnTo>
                    <a:pt x="0" y="12690"/>
                  </a:lnTo>
                  <a:close/>
                </a:path>
              </a:pathLst>
            </a:custGeom>
            <a:noFill/>
            <a:ln w="190500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2997" name="Arc 5"/>
            <p:cNvSpPr>
              <a:spLocks noChangeAspect="1"/>
            </p:cNvSpPr>
            <p:nvPr/>
          </p:nvSpPr>
          <p:spPr bwMode="auto">
            <a:xfrm flipH="1">
              <a:off x="1497" y="1486"/>
              <a:ext cx="1101" cy="1397"/>
            </a:xfrm>
            <a:custGeom>
              <a:avLst/>
              <a:gdLst>
                <a:gd name="G0" fmla="+- 0 0 0"/>
                <a:gd name="G1" fmla="+- 13046 0 0"/>
                <a:gd name="G2" fmla="+- 21600 0 0"/>
                <a:gd name="T0" fmla="*/ 17215 w 21600"/>
                <a:gd name="T1" fmla="*/ 0 h 26423"/>
                <a:gd name="T2" fmla="*/ 16959 w 21600"/>
                <a:gd name="T3" fmla="*/ 26423 h 26423"/>
                <a:gd name="T4" fmla="*/ 0 w 21600"/>
                <a:gd name="T5" fmla="*/ 13046 h 26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423" fill="none" extrusionOk="0">
                  <a:moveTo>
                    <a:pt x="17215" y="-1"/>
                  </a:moveTo>
                  <a:cubicBezTo>
                    <a:pt x="20060" y="3754"/>
                    <a:pt x="21600" y="8335"/>
                    <a:pt x="21600" y="13046"/>
                  </a:cubicBezTo>
                  <a:cubicBezTo>
                    <a:pt x="21600" y="17899"/>
                    <a:pt x="19965" y="22612"/>
                    <a:pt x="16959" y="26423"/>
                  </a:cubicBezTo>
                </a:path>
                <a:path w="21600" h="26423" stroke="0" extrusionOk="0">
                  <a:moveTo>
                    <a:pt x="17215" y="-1"/>
                  </a:moveTo>
                  <a:cubicBezTo>
                    <a:pt x="20060" y="3754"/>
                    <a:pt x="21600" y="8335"/>
                    <a:pt x="21600" y="13046"/>
                  </a:cubicBezTo>
                  <a:cubicBezTo>
                    <a:pt x="21600" y="17899"/>
                    <a:pt x="19965" y="22612"/>
                    <a:pt x="16959" y="26423"/>
                  </a:cubicBezTo>
                  <a:lnTo>
                    <a:pt x="0" y="13046"/>
                  </a:lnTo>
                  <a:close/>
                </a:path>
              </a:pathLst>
            </a:custGeom>
            <a:noFill/>
            <a:ln w="38100">
              <a:solidFill>
                <a:srgbClr val="34344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33" y="1485"/>
              <a:ext cx="238" cy="1411"/>
              <a:chOff x="1633" y="1481"/>
              <a:chExt cx="238" cy="1411"/>
            </a:xfrm>
          </p:grpSpPr>
          <p:sp useBgFill="1">
            <p:nvSpPr>
              <p:cNvPr id="212999" name="Rectangle 7"/>
              <p:cNvSpPr>
                <a:spLocks noChangeArrowheads="1"/>
              </p:cNvSpPr>
              <p:nvPr/>
            </p:nvSpPr>
            <p:spPr bwMode="auto">
              <a:xfrm>
                <a:off x="1633" y="2815"/>
                <a:ext cx="228" cy="77"/>
              </a:xfrm>
              <a:prstGeom prst="rect">
                <a:avLst/>
              </a:prstGeom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213000" name="Rectangle 8"/>
              <p:cNvSpPr>
                <a:spLocks noChangeArrowheads="1"/>
              </p:cNvSpPr>
              <p:nvPr/>
            </p:nvSpPr>
            <p:spPr bwMode="auto">
              <a:xfrm>
                <a:off x="1640" y="1481"/>
                <a:ext cx="231" cy="70"/>
              </a:xfrm>
              <a:prstGeom prst="rect">
                <a:avLst/>
              </a:prstGeom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86263" y="1931988"/>
            <a:ext cx="1990725" cy="2236787"/>
            <a:chOff x="2672" y="1483"/>
            <a:chExt cx="1254" cy="1409"/>
          </a:xfrm>
        </p:grpSpPr>
        <p:sp>
          <p:nvSpPr>
            <p:cNvPr id="213002" name="Arc 10"/>
            <p:cNvSpPr>
              <a:spLocks noChangeAspect="1"/>
            </p:cNvSpPr>
            <p:nvPr/>
          </p:nvSpPr>
          <p:spPr bwMode="auto">
            <a:xfrm>
              <a:off x="2672" y="1514"/>
              <a:ext cx="1254" cy="1340"/>
            </a:xfrm>
            <a:custGeom>
              <a:avLst/>
              <a:gdLst>
                <a:gd name="G0" fmla="+- 0 0 0"/>
                <a:gd name="G1" fmla="+- 11437 0 0"/>
                <a:gd name="G2" fmla="+- 21600 0 0"/>
                <a:gd name="T0" fmla="*/ 18324 w 21600"/>
                <a:gd name="T1" fmla="*/ 0 h 23071"/>
                <a:gd name="T2" fmla="*/ 18199 w 21600"/>
                <a:gd name="T3" fmla="*/ 23071 h 23071"/>
                <a:gd name="T4" fmla="*/ 0 w 21600"/>
                <a:gd name="T5" fmla="*/ 11437 h 23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071" fill="none" extrusionOk="0">
                  <a:moveTo>
                    <a:pt x="18323" y="0"/>
                  </a:moveTo>
                  <a:cubicBezTo>
                    <a:pt x="20464" y="3430"/>
                    <a:pt x="21600" y="7393"/>
                    <a:pt x="21600" y="11437"/>
                  </a:cubicBezTo>
                  <a:cubicBezTo>
                    <a:pt x="21600" y="15560"/>
                    <a:pt x="20419" y="19597"/>
                    <a:pt x="18199" y="23071"/>
                  </a:cubicBezTo>
                </a:path>
                <a:path w="21600" h="23071" stroke="0" extrusionOk="0">
                  <a:moveTo>
                    <a:pt x="18323" y="0"/>
                  </a:moveTo>
                  <a:cubicBezTo>
                    <a:pt x="20464" y="3430"/>
                    <a:pt x="21600" y="7393"/>
                    <a:pt x="21600" y="11437"/>
                  </a:cubicBezTo>
                  <a:cubicBezTo>
                    <a:pt x="21600" y="15560"/>
                    <a:pt x="20419" y="19597"/>
                    <a:pt x="18199" y="23071"/>
                  </a:cubicBezTo>
                  <a:lnTo>
                    <a:pt x="0" y="11437"/>
                  </a:lnTo>
                  <a:close/>
                </a:path>
              </a:pathLst>
            </a:custGeom>
            <a:noFill/>
            <a:ln w="190500">
              <a:solidFill>
                <a:srgbClr val="33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3003" name="Arc 11"/>
            <p:cNvSpPr>
              <a:spLocks noChangeAspect="1"/>
            </p:cNvSpPr>
            <p:nvPr/>
          </p:nvSpPr>
          <p:spPr bwMode="auto">
            <a:xfrm>
              <a:off x="2767" y="1539"/>
              <a:ext cx="1113" cy="1288"/>
            </a:xfrm>
            <a:custGeom>
              <a:avLst/>
              <a:gdLst>
                <a:gd name="G0" fmla="+- 0 0 0"/>
                <a:gd name="G1" fmla="+- 12013 0 0"/>
                <a:gd name="G2" fmla="+- 21600 0 0"/>
                <a:gd name="T0" fmla="*/ 17951 w 21600"/>
                <a:gd name="T1" fmla="*/ 0 h 24095"/>
                <a:gd name="T2" fmla="*/ 17905 w 21600"/>
                <a:gd name="T3" fmla="*/ 24095 h 24095"/>
                <a:gd name="T4" fmla="*/ 0 w 21600"/>
                <a:gd name="T5" fmla="*/ 12013 h 24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095" fill="none" extrusionOk="0">
                  <a:moveTo>
                    <a:pt x="17951" y="-1"/>
                  </a:moveTo>
                  <a:cubicBezTo>
                    <a:pt x="20330" y="3554"/>
                    <a:pt x="21600" y="7735"/>
                    <a:pt x="21600" y="12013"/>
                  </a:cubicBezTo>
                  <a:cubicBezTo>
                    <a:pt x="21600" y="16318"/>
                    <a:pt x="20313" y="20525"/>
                    <a:pt x="17904" y="24094"/>
                  </a:cubicBezTo>
                </a:path>
                <a:path w="21600" h="24095" stroke="0" extrusionOk="0">
                  <a:moveTo>
                    <a:pt x="17951" y="-1"/>
                  </a:moveTo>
                  <a:cubicBezTo>
                    <a:pt x="20330" y="3554"/>
                    <a:pt x="21600" y="7735"/>
                    <a:pt x="21600" y="12013"/>
                  </a:cubicBezTo>
                  <a:cubicBezTo>
                    <a:pt x="21600" y="16318"/>
                    <a:pt x="20313" y="20525"/>
                    <a:pt x="17904" y="24094"/>
                  </a:cubicBezTo>
                  <a:lnTo>
                    <a:pt x="0" y="12013"/>
                  </a:lnTo>
                  <a:close/>
                </a:path>
              </a:pathLst>
            </a:custGeom>
            <a:noFill/>
            <a:ln w="38100">
              <a:solidFill>
                <a:srgbClr val="34344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213004" name="Rectangle 12"/>
            <p:cNvSpPr>
              <a:spLocks noChangeArrowheads="1"/>
            </p:cNvSpPr>
            <p:nvPr/>
          </p:nvSpPr>
          <p:spPr bwMode="auto">
            <a:xfrm>
              <a:off x="3627" y="2829"/>
              <a:ext cx="228" cy="63"/>
            </a:xfrm>
            <a:prstGeom prst="rect">
              <a:avLst/>
            </a:prstGeom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 useBgFill="1"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3634" y="1483"/>
              <a:ext cx="231" cy="60"/>
            </a:xfrm>
            <a:prstGeom prst="rect">
              <a:avLst/>
            </a:prstGeom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3006" name="Oval 14"/>
          <p:cNvSpPr>
            <a:spLocks noChangeAspect="1" noChangeArrowheads="1"/>
          </p:cNvSpPr>
          <p:nvPr/>
        </p:nvSpPr>
        <p:spPr bwMode="auto">
          <a:xfrm>
            <a:off x="2513013" y="1144588"/>
            <a:ext cx="3779837" cy="3779837"/>
          </a:xfrm>
          <a:prstGeom prst="ellipse">
            <a:avLst/>
          </a:prstGeom>
          <a:noFill/>
          <a:ln w="19050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103072" y="5361122"/>
            <a:ext cx="8893082" cy="1015663"/>
          </a:xfrm>
          <a:prstGeom prst="rect">
            <a:avLst/>
          </a:prstGeom>
          <a:solidFill>
            <a:srgbClr val="FFFF99">
              <a:alpha val="74001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762000"/>
            <a:r>
              <a:rPr lang="cs-CZ" sz="3000" dirty="0">
                <a:cs typeface="Times New Roman" pitchFamily="18" charset="0"/>
              </a:rPr>
              <a:t>Duté odráží světlo z vnitřní strany kulové plochy.</a:t>
            </a:r>
          </a:p>
          <a:p>
            <a:pPr algn="ctr" defTabSz="762000"/>
            <a:r>
              <a:rPr lang="cs-CZ" sz="3000" dirty="0">
                <a:cs typeface="Times New Roman" pitchFamily="18" charset="0"/>
              </a:rPr>
              <a:t>Vypuklé odráží světlo z vnější strany kulové </a:t>
            </a:r>
            <a:r>
              <a:rPr lang="cs-CZ" sz="3000" dirty="0" smtClean="0">
                <a:cs typeface="Times New Roman" pitchFamily="18" charset="0"/>
              </a:rPr>
              <a:t>plochy</a:t>
            </a:r>
            <a:r>
              <a:rPr lang="cs-CZ" sz="3000" dirty="0">
                <a:cs typeface="Times New Roman" pitchFamily="18" charset="0"/>
              </a:rPr>
              <a:t>.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1011347" y="218819"/>
            <a:ext cx="68387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Aft>
                <a:spcPct val="15000"/>
              </a:spcAft>
            </a:pPr>
            <a:r>
              <a:rPr lang="cs-CZ" sz="3600" b="1" i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Duté a vypuklé kulové zrcadlo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070350" y="3011488"/>
            <a:ext cx="377825" cy="496887"/>
            <a:chOff x="4070350" y="3011488"/>
            <a:chExt cx="377825" cy="496887"/>
          </a:xfrm>
        </p:grpSpPr>
        <p:graphicFrame>
          <p:nvGraphicFramePr>
            <p:cNvPr id="21301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159439"/>
                </p:ext>
              </p:extLst>
            </p:nvPr>
          </p:nvGraphicFramePr>
          <p:xfrm>
            <a:off x="4070350" y="3049588"/>
            <a:ext cx="360363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Rovnica" r:id="rId4" imgW="139680" imgH="177480" progId="Equation.3">
                    <p:embed/>
                  </p:oleObj>
                </mc:Choice>
                <mc:Fallback>
                  <p:oleObj name="Rovnica" r:id="rId4" imgW="13968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0350" y="3049588"/>
                          <a:ext cx="360363" cy="458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3019" name="Oval 27"/>
            <p:cNvSpPr>
              <a:spLocks noChangeAspect="1" noChangeArrowheads="1"/>
            </p:cNvSpPr>
            <p:nvPr/>
          </p:nvSpPr>
          <p:spPr bwMode="auto">
            <a:xfrm>
              <a:off x="4376738" y="3011488"/>
              <a:ext cx="71437" cy="71437"/>
            </a:xfrm>
            <a:prstGeom prst="ellipse">
              <a:avLst/>
            </a:prstGeom>
            <a:solidFill>
              <a:srgbClr val="3333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152775" y="2324457"/>
            <a:ext cx="809625" cy="1492250"/>
            <a:chOff x="1986" y="1484"/>
            <a:chExt cx="510" cy="940"/>
          </a:xfrm>
        </p:grpSpPr>
        <p:sp>
          <p:nvSpPr>
            <p:cNvPr id="213024" name="Line 32"/>
            <p:cNvSpPr>
              <a:spLocks noChangeShapeType="1"/>
            </p:cNvSpPr>
            <p:nvPr/>
          </p:nvSpPr>
          <p:spPr bwMode="auto">
            <a:xfrm flipH="1">
              <a:off x="1986" y="1484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25" name="Line 33"/>
            <p:cNvSpPr>
              <a:spLocks noChangeShapeType="1"/>
            </p:cNvSpPr>
            <p:nvPr/>
          </p:nvSpPr>
          <p:spPr bwMode="auto">
            <a:xfrm flipH="1">
              <a:off x="1986" y="1672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26" name="Line 34"/>
            <p:cNvSpPr>
              <a:spLocks noChangeShapeType="1"/>
            </p:cNvSpPr>
            <p:nvPr/>
          </p:nvSpPr>
          <p:spPr bwMode="auto">
            <a:xfrm flipH="1">
              <a:off x="1986" y="1860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27" name="Line 35"/>
            <p:cNvSpPr>
              <a:spLocks noChangeShapeType="1"/>
            </p:cNvSpPr>
            <p:nvPr/>
          </p:nvSpPr>
          <p:spPr bwMode="auto">
            <a:xfrm flipH="1">
              <a:off x="1986" y="2048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28" name="Line 36"/>
            <p:cNvSpPr>
              <a:spLocks noChangeShapeType="1"/>
            </p:cNvSpPr>
            <p:nvPr/>
          </p:nvSpPr>
          <p:spPr bwMode="auto">
            <a:xfrm flipH="1">
              <a:off x="1986" y="2236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29" name="Line 37"/>
            <p:cNvSpPr>
              <a:spLocks noChangeShapeType="1"/>
            </p:cNvSpPr>
            <p:nvPr/>
          </p:nvSpPr>
          <p:spPr bwMode="auto">
            <a:xfrm flipH="1">
              <a:off x="1986" y="2424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746875" y="2303463"/>
            <a:ext cx="809625" cy="1492250"/>
            <a:chOff x="1986" y="1484"/>
            <a:chExt cx="510" cy="940"/>
          </a:xfrm>
        </p:grpSpPr>
        <p:sp>
          <p:nvSpPr>
            <p:cNvPr id="213031" name="Line 39"/>
            <p:cNvSpPr>
              <a:spLocks noChangeShapeType="1"/>
            </p:cNvSpPr>
            <p:nvPr/>
          </p:nvSpPr>
          <p:spPr bwMode="auto">
            <a:xfrm flipH="1">
              <a:off x="1986" y="1484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32" name="Line 40"/>
            <p:cNvSpPr>
              <a:spLocks noChangeShapeType="1"/>
            </p:cNvSpPr>
            <p:nvPr/>
          </p:nvSpPr>
          <p:spPr bwMode="auto">
            <a:xfrm flipH="1">
              <a:off x="1986" y="1672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33" name="Line 41"/>
            <p:cNvSpPr>
              <a:spLocks noChangeShapeType="1"/>
            </p:cNvSpPr>
            <p:nvPr/>
          </p:nvSpPr>
          <p:spPr bwMode="auto">
            <a:xfrm flipH="1">
              <a:off x="1986" y="1860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34" name="Line 42"/>
            <p:cNvSpPr>
              <a:spLocks noChangeShapeType="1"/>
            </p:cNvSpPr>
            <p:nvPr/>
          </p:nvSpPr>
          <p:spPr bwMode="auto">
            <a:xfrm flipH="1">
              <a:off x="1986" y="2048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35" name="Line 43"/>
            <p:cNvSpPr>
              <a:spLocks noChangeShapeType="1"/>
            </p:cNvSpPr>
            <p:nvPr/>
          </p:nvSpPr>
          <p:spPr bwMode="auto">
            <a:xfrm flipH="1">
              <a:off x="1986" y="2236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13036" name="Line 44"/>
            <p:cNvSpPr>
              <a:spLocks noChangeShapeType="1"/>
            </p:cNvSpPr>
            <p:nvPr/>
          </p:nvSpPr>
          <p:spPr bwMode="auto">
            <a:xfrm flipH="1">
              <a:off x="1986" y="2424"/>
              <a:ext cx="51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3037" name="Text Box 45"/>
          <p:cNvSpPr txBox="1">
            <a:spLocks noChangeArrowheads="1"/>
          </p:cNvSpPr>
          <p:nvPr/>
        </p:nvSpPr>
        <p:spPr bwMode="auto">
          <a:xfrm>
            <a:off x="1087795" y="1511518"/>
            <a:ext cx="1345240" cy="10187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>
              <a:spcAft>
                <a:spcPct val="15000"/>
              </a:spcAft>
            </a:pPr>
            <a:r>
              <a:rPr lang="cs-CZ" sz="2800" i="1" dirty="0">
                <a:cs typeface="Times New Roman" pitchFamily="18" charset="0"/>
              </a:rPr>
              <a:t>duté </a:t>
            </a:r>
            <a:endParaRPr lang="cs-CZ" sz="2800" i="1" dirty="0" smtClean="0">
              <a:cs typeface="Times New Roman" pitchFamily="18" charset="0"/>
            </a:endParaRPr>
          </a:p>
          <a:p>
            <a:pPr algn="ctr" defTabSz="762000">
              <a:spcAft>
                <a:spcPct val="15000"/>
              </a:spcAft>
            </a:pPr>
            <a:r>
              <a:rPr lang="cs-CZ" sz="2800" i="1" dirty="0" smtClean="0">
                <a:cs typeface="Times New Roman" pitchFamily="18" charset="0"/>
              </a:rPr>
              <a:t>zrcadlo</a:t>
            </a:r>
            <a:endParaRPr lang="cs-CZ" sz="2800" i="1" dirty="0">
              <a:cs typeface="Times New Roman" pitchFamily="18" charset="0"/>
            </a:endParaRPr>
          </a:p>
        </p:txBody>
      </p:sp>
      <p:sp>
        <p:nvSpPr>
          <p:cNvPr id="213038" name="Text Box 46"/>
          <p:cNvSpPr txBox="1">
            <a:spLocks noChangeArrowheads="1"/>
          </p:cNvSpPr>
          <p:nvPr/>
        </p:nvSpPr>
        <p:spPr bwMode="auto">
          <a:xfrm>
            <a:off x="6464300" y="1248144"/>
            <a:ext cx="1444626" cy="10187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Aft>
                <a:spcPct val="15000"/>
              </a:spcAft>
            </a:pPr>
            <a:r>
              <a:rPr lang="cs-CZ" sz="2800" i="1" dirty="0" smtClean="0">
                <a:cs typeface="Times New Roman" pitchFamily="18" charset="0"/>
              </a:rPr>
              <a:t>Vypuklé</a:t>
            </a:r>
          </a:p>
          <a:p>
            <a:pPr defTabSz="762000">
              <a:spcAft>
                <a:spcPct val="15000"/>
              </a:spcAft>
            </a:pPr>
            <a:r>
              <a:rPr lang="cs-CZ" sz="2800" i="1" dirty="0" smtClean="0">
                <a:cs typeface="Times New Roman" pitchFamily="18" charset="0"/>
              </a:rPr>
              <a:t> </a:t>
            </a:r>
            <a:r>
              <a:rPr lang="cs-CZ" sz="2800" i="1" dirty="0">
                <a:cs typeface="Times New Roman" pitchFamily="18" charset="0"/>
              </a:rPr>
              <a:t>zrcadlo</a:t>
            </a:r>
          </a:p>
        </p:txBody>
      </p:sp>
      <p:pic>
        <p:nvPicPr>
          <p:cNvPr id="34" name="Picture 2" descr="Výsledek obrázku pro sv&amp;ecaron;t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-25758"/>
            <a:ext cx="928694" cy="1214267"/>
          </a:xfrm>
          <a:prstGeom prst="rect">
            <a:avLst/>
          </a:prstGeom>
          <a:noFill/>
        </p:spPr>
      </p:pic>
      <p:sp>
        <p:nvSpPr>
          <p:cNvPr id="35" name="Tlačítko akce: Domů 34">
            <a:hlinkClick r:id="rId7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lačítko akce: Zpět nebo Předchozí 35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lačítko akce: Dopředu nebo Další 36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6" grpId="0" animBg="1"/>
      <p:bldP spid="213007" grpId="0" animBg="1"/>
      <p:bldP spid="213008" grpId="0"/>
      <p:bldP spid="213037" grpId="0"/>
      <p:bldP spid="213038" grpId="0" uiExpand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Duté zrcadlo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645" y="1844824"/>
            <a:ext cx="7010400" cy="3581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světlo odráží vnitřní povrch kulové plochy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rovnoběžné paprsky soustředí do jednoho bodu, </a:t>
            </a:r>
            <a:r>
              <a:rPr lang="cs-CZ" b="1" i="1" dirty="0" smtClean="0"/>
              <a:t>ohniska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použití: zubařské zrcátko, kosmetické zrcátko, reflektory (parabolické), světlomety, dalekohledy, promítací přístroje…</a:t>
            </a:r>
            <a:br>
              <a:rPr lang="cs-CZ" dirty="0" smtClean="0"/>
            </a:b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dutá zrcadla prý byla použita i během bitvy u </a:t>
            </a:r>
            <a:r>
              <a:rPr lang="cs-CZ" sz="2400" dirty="0" err="1" smtClean="0"/>
              <a:t>Salaminy</a:t>
            </a:r>
            <a:r>
              <a:rPr lang="cs-CZ" sz="2400" dirty="0" smtClean="0"/>
              <a:t>, kdy s jejich pomocí Řekové úspěšně zapalovali perské válečné lodě, historicky to ale není doloženo, ačkoliv technicky to tehdy možné bylo</a:t>
            </a:r>
          </a:p>
          <a:p>
            <a:endParaRPr lang="cs-CZ" dirty="0"/>
          </a:p>
        </p:txBody>
      </p:sp>
      <p:sp>
        <p:nvSpPr>
          <p:cNvPr id="5" name="Tlačítko akce: Domů 4">
            <a:hlinkClick r:id="rId2" action="ppaction://hlinksldjump" highlightClick="1"/>
          </p:cNvPr>
          <p:cNvSpPr/>
          <p:nvPr/>
        </p:nvSpPr>
        <p:spPr>
          <a:xfrm>
            <a:off x="8215338" y="6286520"/>
            <a:ext cx="714380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mů 5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339200" y="384521"/>
            <a:ext cx="6661440" cy="591902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Kulová</a:t>
            </a: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zrcadla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3760" y="1143480"/>
            <a:ext cx="7673760" cy="445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500" dirty="0">
                <a:solidFill>
                  <a:srgbClr val="000000"/>
                </a:solidFill>
                <a:latin typeface="Times New Roman" pitchFamily="18" charset="0"/>
              </a:rPr>
              <a:t>1) </a:t>
            </a:r>
            <a:r>
              <a:rPr lang="en-GB" sz="2500" dirty="0" err="1">
                <a:solidFill>
                  <a:srgbClr val="000000"/>
                </a:solidFill>
                <a:latin typeface="Times New Roman" pitchFamily="18" charset="0"/>
              </a:rPr>
              <a:t>Duté</a:t>
            </a:r>
            <a:r>
              <a:rPr lang="en-GB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Times New Roman" pitchFamily="18" charset="0"/>
              </a:rPr>
              <a:t>zrcadlo</a:t>
            </a:r>
            <a:endParaRPr lang="en-GB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400000" flipH="1">
            <a:off x="3526371" y="2124368"/>
            <a:ext cx="3593178" cy="2743200"/>
          </a:xfrm>
          <a:custGeom>
            <a:avLst/>
            <a:gdLst>
              <a:gd name="G0" fmla="+- 10271 0 0"/>
              <a:gd name="G1" fmla="+- -11494177 0 0"/>
              <a:gd name="G2" fmla="+- 0 0 -11494177"/>
              <a:gd name="T0" fmla="*/ 0 256 1"/>
              <a:gd name="T1" fmla="*/ 180 256 1"/>
              <a:gd name="G3" fmla="+- -11494177 T0 T1"/>
              <a:gd name="T2" fmla="*/ 0 256 1"/>
              <a:gd name="T3" fmla="*/ 90 256 1"/>
              <a:gd name="G4" fmla="+- -11494177 T2 T3"/>
              <a:gd name="G5" fmla="*/ G4 2 1"/>
              <a:gd name="T4" fmla="*/ 90 256 1"/>
              <a:gd name="T5" fmla="*/ 0 256 1"/>
              <a:gd name="G6" fmla="+- -11494177 T4 T5"/>
              <a:gd name="G7" fmla="*/ G6 2 1"/>
              <a:gd name="G8" fmla="abs -1149417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71"/>
              <a:gd name="G18" fmla="*/ 10271 1 2"/>
              <a:gd name="G19" fmla="+- G18 5400 0"/>
              <a:gd name="G20" fmla="cos G19 -11494177"/>
              <a:gd name="G21" fmla="sin G19 -11494177"/>
              <a:gd name="G22" fmla="+- G20 10800 0"/>
              <a:gd name="G23" fmla="+- G21 10800 0"/>
              <a:gd name="G24" fmla="+- 10800 0 G20"/>
              <a:gd name="G25" fmla="+- 10271 10800 0"/>
              <a:gd name="G26" fmla="?: G9 G17 G25"/>
              <a:gd name="G27" fmla="?: G9 0 21600"/>
              <a:gd name="G28" fmla="cos 10800 -11494177"/>
              <a:gd name="G29" fmla="sin 10800 -11494177"/>
              <a:gd name="G30" fmla="sin 10271 -11494177"/>
              <a:gd name="G31" fmla="+- G28 10800 0"/>
              <a:gd name="G32" fmla="+- G29 10800 0"/>
              <a:gd name="G33" fmla="+- G30 10800 0"/>
              <a:gd name="G34" fmla="?: G4 0 G31"/>
              <a:gd name="G35" fmla="?: -11494177 G34 0"/>
              <a:gd name="G36" fmla="?: G6 G35 G31"/>
              <a:gd name="G37" fmla="+- 21600 0 G36"/>
              <a:gd name="G38" fmla="?: G4 0 G33"/>
              <a:gd name="G39" fmla="?: -1149417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8 w 21600"/>
              <a:gd name="T15" fmla="*/ 9952 h 21600"/>
              <a:gd name="T16" fmla="*/ 10800 w 21600"/>
              <a:gd name="T17" fmla="*/ 529 h 21600"/>
              <a:gd name="T18" fmla="*/ 21302 w 21600"/>
              <a:gd name="T19" fmla="*/ 995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2" y="9973"/>
                </a:moveTo>
                <a:cubicBezTo>
                  <a:pt x="992" y="4639"/>
                  <a:pt x="5447" y="528"/>
                  <a:pt x="10800" y="529"/>
                </a:cubicBezTo>
                <a:cubicBezTo>
                  <a:pt x="16152" y="529"/>
                  <a:pt x="20607" y="4639"/>
                  <a:pt x="21037" y="9973"/>
                </a:cubicBezTo>
                <a:lnTo>
                  <a:pt x="21565" y="9931"/>
                </a:lnTo>
                <a:cubicBezTo>
                  <a:pt x="21112" y="4321"/>
                  <a:pt x="16427" y="-1"/>
                  <a:pt x="10799" y="0"/>
                </a:cubicBezTo>
                <a:cubicBezTo>
                  <a:pt x="5172" y="0"/>
                  <a:pt x="487" y="4321"/>
                  <a:pt x="34" y="9931"/>
                </a:cubicBezTo>
                <a:close/>
              </a:path>
            </a:pathLst>
          </a:custGeom>
          <a:solidFill>
            <a:srgbClr val="00D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1991521" y="3493807"/>
            <a:ext cx="5388480" cy="1441"/>
          </a:xfrm>
          <a:custGeom>
            <a:avLst/>
            <a:gdLst/>
            <a:ahLst/>
            <a:cxnLst>
              <a:cxn ang="0">
                <a:pos x="16500" y="0"/>
              </a:cxn>
              <a:cxn ang="0">
                <a:pos x="0" y="0"/>
              </a:cxn>
            </a:cxnLst>
            <a:rect l="0" t="0" r="r" b="b"/>
            <a:pathLst>
              <a:path w="16501" h="1">
                <a:moveTo>
                  <a:pt x="1650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681" y="3331070"/>
            <a:ext cx="5387040" cy="2546187"/>
            <a:chOff x="1247" y="2313"/>
            <a:chExt cx="3741" cy="1768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3560" y="2313"/>
              <a:ext cx="227" cy="227"/>
            </a:xfrm>
            <a:prstGeom prst="plus">
              <a:avLst>
                <a:gd name="adj" fmla="val 50000"/>
              </a:avLst>
            </a:prstGeom>
            <a:solidFill>
              <a:srgbClr val="000000"/>
            </a:solidFill>
            <a:ln w="72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583" y="2563"/>
              <a:ext cx="340" cy="367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cs-CZ" sz="2900" dirty="0">
                  <a:solidFill>
                    <a:srgbClr val="000000"/>
                  </a:solidFill>
                </a:rPr>
                <a:t>F</a:t>
              </a:r>
              <a:endParaRPr lang="en-GB" sz="2900" dirty="0">
                <a:solidFill>
                  <a:srgbClr val="000000"/>
                </a:solidFill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3175" y="3788"/>
              <a:ext cx="1814" cy="294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n-GB" sz="2200" dirty="0">
                  <a:solidFill>
                    <a:srgbClr val="000000"/>
                  </a:solidFill>
                </a:rPr>
                <a:t>F – </a:t>
              </a:r>
              <a:r>
                <a:rPr lang="en-GB" sz="2200" dirty="0" err="1">
                  <a:solidFill>
                    <a:srgbClr val="000000"/>
                  </a:solidFill>
                </a:rPr>
                <a:t>ohnisko</a:t>
              </a:r>
              <a:r>
                <a:rPr lang="en-GB" sz="2200" dirty="0">
                  <a:solidFill>
                    <a:srgbClr val="000000"/>
                  </a:solidFill>
                </a:rPr>
                <a:t> </a:t>
              </a:r>
              <a:r>
                <a:rPr lang="en-GB" sz="2200" dirty="0" err="1">
                  <a:solidFill>
                    <a:srgbClr val="000000"/>
                  </a:solidFill>
                </a:rPr>
                <a:t>zrcadla</a:t>
              </a:r>
              <a:endParaRPr lang="en-GB" sz="2200" dirty="0">
                <a:solidFill>
                  <a:srgbClr val="000000"/>
                </a:solidFill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247" y="2428"/>
              <a:ext cx="1814" cy="294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n-GB" sz="2200" dirty="0" err="1">
                  <a:solidFill>
                    <a:srgbClr val="000000"/>
                  </a:solidFill>
                </a:rPr>
                <a:t>osa</a:t>
              </a:r>
              <a:r>
                <a:rPr lang="en-GB" sz="2200" dirty="0">
                  <a:solidFill>
                    <a:srgbClr val="000000"/>
                  </a:solidFill>
                </a:rPr>
                <a:t> </a:t>
              </a:r>
              <a:r>
                <a:rPr lang="en-GB" sz="2200" dirty="0" err="1">
                  <a:solidFill>
                    <a:srgbClr val="000000"/>
                  </a:solidFill>
                </a:rPr>
                <a:t>zrcadla</a:t>
              </a:r>
              <a:endParaRPr lang="en-GB" sz="2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226" name="Freeform 10"/>
          <p:cNvSpPr>
            <a:spLocks noChangeArrowheads="1"/>
          </p:cNvSpPr>
          <p:nvPr/>
        </p:nvSpPr>
        <p:spPr bwMode="auto">
          <a:xfrm>
            <a:off x="2449441" y="2481381"/>
            <a:ext cx="3918240" cy="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" y="0"/>
              </a:cxn>
            </a:cxnLst>
            <a:rect l="0" t="0" r="r" b="b"/>
            <a:pathLst>
              <a:path w="12001" h="1">
                <a:moveTo>
                  <a:pt x="0" y="0"/>
                </a:moveTo>
                <a:lnTo>
                  <a:pt x="12000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755520" y="2481381"/>
            <a:ext cx="2612160" cy="2449697"/>
          </a:xfrm>
          <a:custGeom>
            <a:avLst/>
            <a:gdLst/>
            <a:ahLst/>
            <a:cxnLst>
              <a:cxn ang="0">
                <a:pos x="0" y="7500"/>
              </a:cxn>
              <a:cxn ang="0">
                <a:pos x="8000" y="0"/>
              </a:cxn>
            </a:cxnLst>
            <a:rect l="0" t="0" r="r" b="b"/>
            <a:pathLst>
              <a:path w="8001" h="7501">
                <a:moveTo>
                  <a:pt x="0" y="7500"/>
                </a:moveTo>
                <a:lnTo>
                  <a:pt x="8000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2449441" y="4506234"/>
            <a:ext cx="3918240" cy="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" y="0"/>
              </a:cxn>
            </a:cxnLst>
            <a:rect l="0" t="0" r="r" b="b"/>
            <a:pathLst>
              <a:path w="12001" h="1">
                <a:moveTo>
                  <a:pt x="0" y="0"/>
                </a:moveTo>
                <a:lnTo>
                  <a:pt x="12000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9229" name="Freeform 13"/>
          <p:cNvSpPr>
            <a:spLocks noChangeArrowheads="1"/>
          </p:cNvSpPr>
          <p:nvPr/>
        </p:nvSpPr>
        <p:spPr bwMode="auto">
          <a:xfrm>
            <a:off x="3755520" y="2057977"/>
            <a:ext cx="2612160" cy="24496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00" y="7500"/>
              </a:cxn>
            </a:cxnLst>
            <a:rect l="0" t="0" r="r" b="b"/>
            <a:pathLst>
              <a:path w="8001" h="7501">
                <a:moveTo>
                  <a:pt x="0" y="0"/>
                </a:moveTo>
                <a:lnTo>
                  <a:pt x="8000" y="750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6" grpId="0" animBg="1"/>
      <p:bldP spid="9227" grpId="0" animBg="1"/>
      <p:bldP spid="9228" grpId="0" animBg="1"/>
      <p:bldP spid="92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339200" y="384521"/>
            <a:ext cx="6661440" cy="492532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Duté zrcadlo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53760" y="1143481"/>
            <a:ext cx="7673760" cy="1795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Paprsky přicházející rovnoběžně s osou se odrážejí do jednoho bodu – do ohniska (platí i obráceně).</a:t>
            </a: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b="1" dirty="0">
                <a:solidFill>
                  <a:srgbClr val="000000"/>
                </a:solidFill>
                <a:latin typeface="Times New Roman" pitchFamily="18" charset="0"/>
              </a:rPr>
              <a:t>Využití</a:t>
            </a: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– reflektory, antény, ... 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081" y="3266263"/>
            <a:ext cx="31032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Vypuklé zrcadlo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cs-CZ" sz="2800" dirty="0" smtClean="0"/>
              <a:t>světlo odráží vnější povrch kulové plochy</a:t>
            </a:r>
          </a:p>
          <a:p>
            <a:r>
              <a:rPr lang="cs-CZ" sz="2800" dirty="0" smtClean="0"/>
              <a:t>paprsky odražené od vypuklého zrcadla se vždy rozbíhají</a:t>
            </a:r>
          </a:p>
          <a:p>
            <a:r>
              <a:rPr lang="cs-CZ" sz="2800" dirty="0" smtClean="0"/>
              <a:t>vytvoří vždy </a:t>
            </a:r>
            <a:r>
              <a:rPr lang="cs-CZ" sz="2800" i="1" dirty="0" smtClean="0"/>
              <a:t>zdánlivý zmenšený</a:t>
            </a:r>
            <a:r>
              <a:rPr lang="cs-CZ" sz="2800" dirty="0" smtClean="0"/>
              <a:t> obraz</a:t>
            </a:r>
          </a:p>
          <a:p>
            <a:r>
              <a:rPr lang="cs-CZ" sz="2800" dirty="0" smtClean="0"/>
              <a:t>použití: zrcadla na nepřehledných křižovatkách či zatáčkách, zpětná zrcátka v dopravních prostředcích</a:t>
            </a:r>
          </a:p>
          <a:p>
            <a:endParaRPr lang="cs-CZ" dirty="0"/>
          </a:p>
        </p:txBody>
      </p:sp>
      <p:pic>
        <p:nvPicPr>
          <p:cNvPr id="6" name="Picture 2" descr="C:\Documents and Settings\uzivatel\Local Settings\Temporary Internet Files\Content.IE5\S1WLJFQB\MP9003998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357694"/>
            <a:ext cx="3429024" cy="228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00570"/>
            <a:ext cx="2381250" cy="1914525"/>
          </a:xfrm>
          <a:prstGeom prst="rect">
            <a:avLst/>
          </a:prstGeom>
          <a:noFill/>
        </p:spPr>
      </p:pic>
      <p:pic>
        <p:nvPicPr>
          <p:cNvPr id="22532" name="Picture 4" descr="Výsledek obrázku pro vypuklé zrcadlo příkla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1905000" cy="1428750"/>
          </a:xfrm>
          <a:prstGeom prst="rect">
            <a:avLst/>
          </a:prstGeom>
          <a:noFill/>
        </p:spPr>
      </p:pic>
      <p:sp>
        <p:nvSpPr>
          <p:cNvPr id="9" name="Tlačítko akce: Domů 8">
            <a:hlinkClick r:id="rId5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Zpět nebo Předchozí 9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Výsledek obrázku pro sv&amp;ecaron;t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39200" y="384521"/>
            <a:ext cx="6661440" cy="591902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Kulová</a:t>
            </a: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zrcadla</a:t>
            </a:r>
            <a:endParaRPr lang="en-GB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53760" y="1143480"/>
            <a:ext cx="7673760" cy="4450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5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GB" sz="2500" dirty="0" err="1">
                <a:solidFill>
                  <a:srgbClr val="000000"/>
                </a:solidFill>
                <a:latin typeface="Times New Roman" pitchFamily="18" charset="0"/>
              </a:rPr>
              <a:t>Vypuklé</a:t>
            </a:r>
            <a:r>
              <a:rPr lang="en-GB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500" dirty="0" err="1">
                <a:solidFill>
                  <a:srgbClr val="000000"/>
                </a:solidFill>
                <a:latin typeface="Times New Roman" pitchFamily="18" charset="0"/>
              </a:rPr>
              <a:t>zrcadlo</a:t>
            </a:r>
            <a:endParaRPr lang="en-GB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16200000">
            <a:off x="3853252" y="2156051"/>
            <a:ext cx="3593178" cy="2743200"/>
          </a:xfrm>
          <a:custGeom>
            <a:avLst/>
            <a:gdLst>
              <a:gd name="G0" fmla="+- 10271 0 0"/>
              <a:gd name="G1" fmla="+- -11494177 0 0"/>
              <a:gd name="G2" fmla="+- 0 0 -11494177"/>
              <a:gd name="T0" fmla="*/ 0 256 1"/>
              <a:gd name="T1" fmla="*/ 180 256 1"/>
              <a:gd name="G3" fmla="+- -11494177 T0 T1"/>
              <a:gd name="T2" fmla="*/ 0 256 1"/>
              <a:gd name="T3" fmla="*/ 90 256 1"/>
              <a:gd name="G4" fmla="+- -11494177 T2 T3"/>
              <a:gd name="G5" fmla="*/ G4 2 1"/>
              <a:gd name="T4" fmla="*/ 90 256 1"/>
              <a:gd name="T5" fmla="*/ 0 256 1"/>
              <a:gd name="G6" fmla="+- -11494177 T4 T5"/>
              <a:gd name="G7" fmla="*/ G6 2 1"/>
              <a:gd name="G8" fmla="abs -1149417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71"/>
              <a:gd name="G18" fmla="*/ 10271 1 2"/>
              <a:gd name="G19" fmla="+- G18 5400 0"/>
              <a:gd name="G20" fmla="cos G19 -11494177"/>
              <a:gd name="G21" fmla="sin G19 -11494177"/>
              <a:gd name="G22" fmla="+- G20 10800 0"/>
              <a:gd name="G23" fmla="+- G21 10800 0"/>
              <a:gd name="G24" fmla="+- 10800 0 G20"/>
              <a:gd name="G25" fmla="+- 10271 10800 0"/>
              <a:gd name="G26" fmla="?: G9 G17 G25"/>
              <a:gd name="G27" fmla="?: G9 0 21600"/>
              <a:gd name="G28" fmla="cos 10800 -11494177"/>
              <a:gd name="G29" fmla="sin 10800 -11494177"/>
              <a:gd name="G30" fmla="sin 10271 -11494177"/>
              <a:gd name="G31" fmla="+- G28 10800 0"/>
              <a:gd name="G32" fmla="+- G29 10800 0"/>
              <a:gd name="G33" fmla="+- G30 10800 0"/>
              <a:gd name="G34" fmla="?: G4 0 G31"/>
              <a:gd name="G35" fmla="?: -11494177 G34 0"/>
              <a:gd name="G36" fmla="?: G6 G35 G31"/>
              <a:gd name="G37" fmla="+- 21600 0 G36"/>
              <a:gd name="G38" fmla="?: G4 0 G33"/>
              <a:gd name="G39" fmla="?: -1149417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98 w 21600"/>
              <a:gd name="T15" fmla="*/ 9952 h 21600"/>
              <a:gd name="T16" fmla="*/ 10800 w 21600"/>
              <a:gd name="T17" fmla="*/ 529 h 21600"/>
              <a:gd name="T18" fmla="*/ 21302 w 21600"/>
              <a:gd name="T19" fmla="*/ 995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62" y="9973"/>
                </a:moveTo>
                <a:cubicBezTo>
                  <a:pt x="992" y="4639"/>
                  <a:pt x="5447" y="528"/>
                  <a:pt x="10800" y="529"/>
                </a:cubicBezTo>
                <a:cubicBezTo>
                  <a:pt x="16152" y="529"/>
                  <a:pt x="20607" y="4639"/>
                  <a:pt x="21037" y="9973"/>
                </a:cubicBezTo>
                <a:lnTo>
                  <a:pt x="21565" y="9931"/>
                </a:lnTo>
                <a:cubicBezTo>
                  <a:pt x="21112" y="4321"/>
                  <a:pt x="16427" y="-1"/>
                  <a:pt x="10799" y="0"/>
                </a:cubicBezTo>
                <a:cubicBezTo>
                  <a:pt x="5172" y="0"/>
                  <a:pt x="487" y="4321"/>
                  <a:pt x="34" y="9931"/>
                </a:cubicBezTo>
                <a:close/>
              </a:path>
            </a:pathLst>
          </a:custGeom>
          <a:solidFill>
            <a:srgbClr val="00D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cs-CZ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1991521" y="3493807"/>
            <a:ext cx="5388480" cy="1441"/>
          </a:xfrm>
          <a:custGeom>
            <a:avLst/>
            <a:gdLst/>
            <a:ahLst/>
            <a:cxnLst>
              <a:cxn ang="0">
                <a:pos x="16500" y="0"/>
              </a:cxn>
              <a:cxn ang="0">
                <a:pos x="0" y="0"/>
              </a:cxn>
            </a:cxnLst>
            <a:rect l="0" t="0" r="r" b="b"/>
            <a:pathLst>
              <a:path w="16501" h="1">
                <a:moveTo>
                  <a:pt x="16500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681" y="3331070"/>
            <a:ext cx="5387040" cy="2546187"/>
            <a:chOff x="1247" y="2313"/>
            <a:chExt cx="3741" cy="1768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560" y="2313"/>
              <a:ext cx="227" cy="227"/>
            </a:xfrm>
            <a:prstGeom prst="plus">
              <a:avLst>
                <a:gd name="adj" fmla="val 50000"/>
              </a:avLst>
            </a:prstGeom>
            <a:solidFill>
              <a:srgbClr val="000000"/>
            </a:solidFill>
            <a:ln w="72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3583" y="2563"/>
              <a:ext cx="340" cy="367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cs-CZ" sz="2900" dirty="0">
                  <a:solidFill>
                    <a:srgbClr val="000000"/>
                  </a:solidFill>
                </a:rPr>
                <a:t>F</a:t>
              </a:r>
              <a:endParaRPr lang="en-GB" sz="2900" dirty="0">
                <a:solidFill>
                  <a:srgbClr val="000000"/>
                </a:solidFill>
              </a:endParaRPr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175" y="3788"/>
              <a:ext cx="1814" cy="294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n-GB" sz="2200" dirty="0">
                  <a:solidFill>
                    <a:srgbClr val="000000"/>
                  </a:solidFill>
                </a:rPr>
                <a:t>F – </a:t>
              </a:r>
              <a:r>
                <a:rPr lang="en-GB" sz="2200" dirty="0" err="1">
                  <a:solidFill>
                    <a:srgbClr val="000000"/>
                  </a:solidFill>
                </a:rPr>
                <a:t>ohnisko</a:t>
              </a:r>
              <a:r>
                <a:rPr lang="en-GB" sz="2200" dirty="0">
                  <a:solidFill>
                    <a:srgbClr val="000000"/>
                  </a:solidFill>
                </a:rPr>
                <a:t> </a:t>
              </a:r>
              <a:r>
                <a:rPr lang="en-GB" sz="2200" dirty="0" err="1">
                  <a:solidFill>
                    <a:srgbClr val="000000"/>
                  </a:solidFill>
                </a:rPr>
                <a:t>zrcadla</a:t>
              </a:r>
              <a:endParaRPr lang="en-GB" sz="2200" dirty="0">
                <a:solidFill>
                  <a:srgbClr val="000000"/>
                </a:solidFill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1247" y="2428"/>
              <a:ext cx="1814" cy="294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  <a:effectLst/>
          </p:spPr>
          <p:txBody>
            <a:bodyPr lIns="108000" tIns="63000" rIns="108000" bIns="63000"/>
            <a:lstStyle/>
            <a:p>
              <a:pPr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n-GB" sz="2200" dirty="0" err="1">
                  <a:solidFill>
                    <a:srgbClr val="000000"/>
                  </a:solidFill>
                </a:rPr>
                <a:t>osa</a:t>
              </a:r>
              <a:r>
                <a:rPr lang="en-GB" sz="2200" dirty="0">
                  <a:solidFill>
                    <a:srgbClr val="000000"/>
                  </a:solidFill>
                </a:rPr>
                <a:t> </a:t>
              </a:r>
              <a:r>
                <a:rPr lang="en-GB" sz="2200" dirty="0" err="1">
                  <a:solidFill>
                    <a:srgbClr val="000000"/>
                  </a:solidFill>
                </a:rPr>
                <a:t>zrcadla</a:t>
              </a:r>
              <a:endParaRPr lang="en-GB" sz="2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274" name="Freeform 10"/>
          <p:cNvSpPr>
            <a:spLocks/>
          </p:cNvSpPr>
          <p:nvPr/>
        </p:nvSpPr>
        <p:spPr bwMode="auto">
          <a:xfrm>
            <a:off x="522721" y="4376620"/>
            <a:ext cx="3918240" cy="14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" y="0"/>
              </a:cxn>
            </a:cxnLst>
            <a:rect l="0" t="0" r="r" b="b"/>
            <a:pathLst>
              <a:path w="12001" h="1">
                <a:moveTo>
                  <a:pt x="0" y="0"/>
                </a:moveTo>
                <a:lnTo>
                  <a:pt x="12000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91360" y="3591737"/>
            <a:ext cx="1631520" cy="1631692"/>
            <a:chOff x="2494" y="2494"/>
            <a:chExt cx="1133" cy="1133"/>
          </a:xfrm>
        </p:grpSpPr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2494" y="3060"/>
              <a:ext cx="567" cy="569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>
              <a:off x="3060" y="2494"/>
              <a:ext cx="569" cy="56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8" name="Freeform 14"/>
          <p:cNvSpPr>
            <a:spLocks noChangeArrowheads="1"/>
          </p:cNvSpPr>
          <p:nvPr/>
        </p:nvSpPr>
        <p:spPr bwMode="auto">
          <a:xfrm>
            <a:off x="522721" y="2678681"/>
            <a:ext cx="3918240" cy="14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" y="0"/>
              </a:cxn>
            </a:cxnLst>
            <a:rect l="0" t="0" r="r" b="b"/>
            <a:pathLst>
              <a:path w="12001" h="1">
                <a:moveTo>
                  <a:pt x="0" y="0"/>
                </a:moveTo>
                <a:lnTo>
                  <a:pt x="12000" y="0"/>
                </a:lnTo>
              </a:path>
            </a:pathLst>
          </a:cu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cs-CZ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624481" y="1862116"/>
            <a:ext cx="1598400" cy="1598568"/>
            <a:chOff x="2517" y="1293"/>
            <a:chExt cx="1110" cy="1110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H="1" flipV="1">
              <a:off x="3060" y="1836"/>
              <a:ext cx="569" cy="569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2517" y="1293"/>
              <a:ext cx="567" cy="56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50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50" decel="100000" autoRev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4" grpId="0" animBg="1"/>
      <p:bldP spid="112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39200" y="384521"/>
            <a:ext cx="6661440" cy="492532"/>
          </a:xfrm>
          <a:prstGeom prst="rect">
            <a:avLst/>
          </a:prstGeom>
          <a:noFill/>
          <a:ln w="9525">
            <a:noFill/>
            <a:round/>
            <a:headEnd type="triangle" w="med" len="med"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Vypuklé</a:t>
            </a:r>
            <a:r>
              <a:rPr lang="en-GB" sz="2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29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zrcadlo</a:t>
            </a:r>
            <a:endParaRPr lang="en-GB" sz="2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53760" y="1143480"/>
            <a:ext cx="7673760" cy="213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Paprsky přicházející rovnoběžně s osou se odrážejí tak, jako by vycházely z ohniska (platí i obráceně).</a:t>
            </a: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sz="25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b="1" dirty="0">
                <a:solidFill>
                  <a:srgbClr val="000000"/>
                </a:solidFill>
                <a:latin typeface="Times New Roman" pitchFamily="18" charset="0"/>
              </a:rPr>
              <a:t>Využití</a:t>
            </a: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sz="2500" dirty="0">
                <a:solidFill>
                  <a:srgbClr val="000000"/>
                </a:solidFill>
                <a:latin typeface="Times New Roman" pitchFamily="18" charset="0"/>
              </a:rPr>
              <a:t>– zrcadla, u nichž vyžadujeme veliké zorné pole – dopravní zrcadla u silnic, zrcátka automobilů, ...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20" y="3750154"/>
            <a:ext cx="3024000" cy="2782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 flipH="1">
            <a:off x="0" y="19716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 flipH="1">
            <a:off x="9525" y="2111375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 useBgFill="1"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00891" y="997479"/>
            <a:ext cx="7961367" cy="83099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dirty="0">
                <a:latin typeface="Comic Sans MS" panose="030F0702030302020204" pitchFamily="66" charset="0"/>
              </a:rPr>
              <a:t>Dopadá-li světlo na </a:t>
            </a:r>
            <a:r>
              <a:rPr lang="cs-CZ" altLang="cs-CZ" dirty="0" smtClean="0">
                <a:latin typeface="Comic Sans MS" panose="030F0702030302020204" pitchFamily="66" charset="0"/>
              </a:rPr>
              <a:t>rozhraní dvou optických prostředí, mohou nastat následující děje:</a:t>
            </a:r>
            <a:endParaRPr lang="cs-CZ" altLang="cs-CZ" dirty="0">
              <a:latin typeface="Comic Sans MS" panose="030F0702030302020204" pitchFamily="66" charset="0"/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433513" y="5006578"/>
            <a:ext cx="617481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3000" dirty="0"/>
              <a:t>Od povrchu tělesa se část světla odráží.</a:t>
            </a:r>
          </a:p>
          <a:p>
            <a:r>
              <a:rPr lang="cs-CZ" altLang="cs-CZ" sz="3000" dirty="0"/>
              <a:t>Část světla se v tělese pohlcuje.</a:t>
            </a:r>
          </a:p>
          <a:p>
            <a:r>
              <a:rPr lang="cs-CZ" altLang="cs-CZ" sz="3000" dirty="0"/>
              <a:t>Část světla tělesem </a:t>
            </a:r>
            <a:r>
              <a:rPr lang="cs-CZ" altLang="cs-CZ" sz="3000" dirty="0" smtClean="0"/>
              <a:t>prochází – láme se. </a:t>
            </a:r>
            <a:endParaRPr lang="cs-CZ" altLang="cs-CZ" sz="3000" dirty="0"/>
          </a:p>
        </p:txBody>
      </p:sp>
      <p:grpSp>
        <p:nvGrpSpPr>
          <p:cNvPr id="159750" name="Group 6"/>
          <p:cNvGrpSpPr>
            <a:grpSpLocks/>
          </p:cNvGrpSpPr>
          <p:nvPr/>
        </p:nvGrpSpPr>
        <p:grpSpPr bwMode="auto">
          <a:xfrm>
            <a:off x="2786063" y="1493838"/>
            <a:ext cx="1830387" cy="2435225"/>
            <a:chOff x="2882" y="1335"/>
            <a:chExt cx="1153" cy="1534"/>
          </a:xfrm>
        </p:grpSpPr>
        <p:sp>
          <p:nvSpPr>
            <p:cNvPr id="159751" name="Line 7"/>
            <p:cNvSpPr>
              <a:spLocks noChangeAspect="1" noChangeShapeType="1"/>
            </p:cNvSpPr>
            <p:nvPr/>
          </p:nvSpPr>
          <p:spPr bwMode="auto">
            <a:xfrm rot="2700000">
              <a:off x="2116" y="2101"/>
              <a:ext cx="1534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2" name="Line 8"/>
            <p:cNvSpPr>
              <a:spLocks noChangeAspect="1" noChangeShapeType="1"/>
            </p:cNvSpPr>
            <p:nvPr/>
          </p:nvSpPr>
          <p:spPr bwMode="auto">
            <a:xfrm rot="2700000">
              <a:off x="2500" y="2101"/>
              <a:ext cx="1534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3" name="Line 9"/>
            <p:cNvSpPr>
              <a:spLocks noChangeAspect="1" noChangeShapeType="1"/>
            </p:cNvSpPr>
            <p:nvPr/>
          </p:nvSpPr>
          <p:spPr bwMode="auto">
            <a:xfrm rot="2700000">
              <a:off x="2884" y="2101"/>
              <a:ext cx="1534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4" name="Line 10"/>
            <p:cNvSpPr>
              <a:spLocks noChangeAspect="1" noChangeShapeType="1"/>
            </p:cNvSpPr>
            <p:nvPr/>
          </p:nvSpPr>
          <p:spPr bwMode="auto">
            <a:xfrm rot="2700000">
              <a:off x="3268" y="2101"/>
              <a:ext cx="1534" cy="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3635375" y="3563938"/>
            <a:ext cx="1955800" cy="452437"/>
            <a:chOff x="3417" y="2639"/>
            <a:chExt cx="1232" cy="181"/>
          </a:xfrm>
        </p:grpSpPr>
        <p:sp>
          <p:nvSpPr>
            <p:cNvPr id="159756" name="Line 12"/>
            <p:cNvSpPr>
              <a:spLocks noChangeAspect="1" noChangeShapeType="1"/>
            </p:cNvSpPr>
            <p:nvPr/>
          </p:nvSpPr>
          <p:spPr bwMode="auto">
            <a:xfrm>
              <a:off x="3417" y="2639"/>
              <a:ext cx="80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7" name="Line 13"/>
            <p:cNvSpPr>
              <a:spLocks noChangeAspect="1" noChangeShapeType="1"/>
            </p:cNvSpPr>
            <p:nvPr/>
          </p:nvSpPr>
          <p:spPr bwMode="auto">
            <a:xfrm>
              <a:off x="3801" y="2639"/>
              <a:ext cx="80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8" name="Line 14"/>
            <p:cNvSpPr>
              <a:spLocks noChangeAspect="1" noChangeShapeType="1"/>
            </p:cNvSpPr>
            <p:nvPr/>
          </p:nvSpPr>
          <p:spPr bwMode="auto">
            <a:xfrm>
              <a:off x="4185" y="2639"/>
              <a:ext cx="80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59" name="Line 15"/>
            <p:cNvSpPr>
              <a:spLocks noChangeAspect="1" noChangeShapeType="1"/>
            </p:cNvSpPr>
            <p:nvPr/>
          </p:nvSpPr>
          <p:spPr bwMode="auto">
            <a:xfrm>
              <a:off x="4569" y="2639"/>
              <a:ext cx="80" cy="18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9760" name="Group 16"/>
          <p:cNvGrpSpPr>
            <a:grpSpLocks/>
          </p:cNvGrpSpPr>
          <p:nvPr/>
        </p:nvGrpSpPr>
        <p:grpSpPr bwMode="auto">
          <a:xfrm>
            <a:off x="4165600" y="3835400"/>
            <a:ext cx="1827213" cy="1160463"/>
            <a:chOff x="3751" y="2707"/>
            <a:chExt cx="1151" cy="731"/>
          </a:xfrm>
        </p:grpSpPr>
        <p:sp>
          <p:nvSpPr>
            <p:cNvPr id="159761" name="Line 17"/>
            <p:cNvSpPr>
              <a:spLocks noChangeAspect="1" noChangeShapeType="1"/>
            </p:cNvSpPr>
            <p:nvPr/>
          </p:nvSpPr>
          <p:spPr bwMode="auto">
            <a:xfrm rot="2700000">
              <a:off x="3389" y="3075"/>
              <a:ext cx="72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62" name="Line 18"/>
            <p:cNvSpPr>
              <a:spLocks noChangeAspect="1" noChangeShapeType="1"/>
            </p:cNvSpPr>
            <p:nvPr/>
          </p:nvSpPr>
          <p:spPr bwMode="auto">
            <a:xfrm rot="2700000">
              <a:off x="3773" y="3073"/>
              <a:ext cx="72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63" name="Line 19"/>
            <p:cNvSpPr>
              <a:spLocks noChangeAspect="1" noChangeShapeType="1"/>
            </p:cNvSpPr>
            <p:nvPr/>
          </p:nvSpPr>
          <p:spPr bwMode="auto">
            <a:xfrm rot="2700000">
              <a:off x="4155" y="3071"/>
              <a:ext cx="72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64" name="Line 20"/>
            <p:cNvSpPr>
              <a:spLocks noChangeAspect="1" noChangeShapeType="1"/>
            </p:cNvSpPr>
            <p:nvPr/>
          </p:nvSpPr>
          <p:spPr bwMode="auto">
            <a:xfrm rot="2700000">
              <a:off x="4539" y="3069"/>
              <a:ext cx="725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9765" name="Rectangle 21"/>
          <p:cNvSpPr>
            <a:spLocks noChangeAspect="1" noChangeArrowheads="1"/>
          </p:cNvSpPr>
          <p:nvPr/>
        </p:nvSpPr>
        <p:spPr bwMode="auto">
          <a:xfrm>
            <a:off x="2473325" y="3555766"/>
            <a:ext cx="5746750" cy="447675"/>
          </a:xfrm>
          <a:prstGeom prst="rect">
            <a:avLst/>
          </a:prstGeom>
          <a:solidFill>
            <a:srgbClr val="99CCFF">
              <a:alpha val="6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1766888" y="3038475"/>
            <a:ext cx="1093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i="1"/>
              <a:t>vzduch</a:t>
            </a:r>
          </a:p>
        </p:txBody>
      </p:sp>
      <p:sp>
        <p:nvSpPr>
          <p:cNvPr id="159767" name="Text Box 23"/>
          <p:cNvSpPr txBox="1">
            <a:spLocks noChangeArrowheads="1"/>
          </p:cNvSpPr>
          <p:nvPr/>
        </p:nvSpPr>
        <p:spPr bwMode="auto">
          <a:xfrm>
            <a:off x="1793875" y="3509963"/>
            <a:ext cx="67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i="1"/>
              <a:t>sklo</a:t>
            </a:r>
          </a:p>
        </p:txBody>
      </p:sp>
      <p:grpSp>
        <p:nvGrpSpPr>
          <p:cNvPr id="159768" name="Group 24"/>
          <p:cNvGrpSpPr>
            <a:grpSpLocks/>
          </p:cNvGrpSpPr>
          <p:nvPr/>
        </p:nvGrpSpPr>
        <p:grpSpPr bwMode="auto">
          <a:xfrm flipH="1">
            <a:off x="4491038" y="1487488"/>
            <a:ext cx="1830387" cy="2435225"/>
            <a:chOff x="2882" y="1335"/>
            <a:chExt cx="1153" cy="1534"/>
          </a:xfrm>
        </p:grpSpPr>
        <p:sp>
          <p:nvSpPr>
            <p:cNvPr id="159769" name="Line 25"/>
            <p:cNvSpPr>
              <a:spLocks noChangeAspect="1" noChangeShapeType="1"/>
            </p:cNvSpPr>
            <p:nvPr/>
          </p:nvSpPr>
          <p:spPr bwMode="auto">
            <a:xfrm rot="2700000">
              <a:off x="2116" y="2101"/>
              <a:ext cx="153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70" name="Line 26"/>
            <p:cNvSpPr>
              <a:spLocks noChangeAspect="1" noChangeShapeType="1"/>
            </p:cNvSpPr>
            <p:nvPr/>
          </p:nvSpPr>
          <p:spPr bwMode="auto">
            <a:xfrm rot="2700000">
              <a:off x="2500" y="2101"/>
              <a:ext cx="153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71" name="Line 27"/>
            <p:cNvSpPr>
              <a:spLocks noChangeAspect="1" noChangeShapeType="1"/>
            </p:cNvSpPr>
            <p:nvPr/>
          </p:nvSpPr>
          <p:spPr bwMode="auto">
            <a:xfrm rot="2700000">
              <a:off x="2884" y="2101"/>
              <a:ext cx="153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772" name="Line 28"/>
            <p:cNvSpPr>
              <a:spLocks noChangeAspect="1" noChangeShapeType="1"/>
            </p:cNvSpPr>
            <p:nvPr/>
          </p:nvSpPr>
          <p:spPr bwMode="auto">
            <a:xfrm rot="2700000">
              <a:off x="3268" y="2101"/>
              <a:ext cx="1534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29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30" name="Tlačítko akce: Domů 29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lačítko akce: Zpět nebo Předchozí 31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lačítko akce: Dopředu nebo Další 32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Nadpis 1"/>
          <p:cNvSpPr txBox="1">
            <a:spLocks/>
          </p:cNvSpPr>
          <p:nvPr/>
        </p:nvSpPr>
        <p:spPr bwMode="auto">
          <a:xfrm>
            <a:off x="1197534" y="130327"/>
            <a:ext cx="3326281" cy="7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4000" b="1" i="1" u="sng" kern="0" dirty="0" smtClean="0">
                <a:solidFill>
                  <a:srgbClr val="C00000"/>
                </a:solidFill>
                <a:latin typeface="Comic Sans MS" pitchFamily="66" charset="0"/>
              </a:rPr>
              <a:t>Šíření světla </a:t>
            </a:r>
            <a:endParaRPr lang="cs-CZ" sz="4000" b="1" i="1" u="sng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9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9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9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9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build="allAtOnce" autoUpdateAnimBg="0"/>
      <p:bldP spid="159749" grpId="0" build="allAtOnce"/>
      <p:bldP spid="159765" grpId="0" animBg="1"/>
      <p:bldP spid="159766" grpId="0" build="allAtOnce"/>
      <p:bldP spid="159767" grpId="0" build="allAtOnce"/>
      <p:bldP spid="30" grpId="0" animBg="1"/>
      <p:bldP spid="32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0"/>
            <a:ext cx="3648076" cy="742968"/>
          </a:xfrm>
        </p:spPr>
        <p:txBody>
          <a:bodyPr>
            <a:normAutofit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Odraz světla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0166" y="714356"/>
            <a:ext cx="5729302" cy="1000132"/>
          </a:xfrm>
        </p:spPr>
        <p:txBody>
          <a:bodyPr/>
          <a:lstStyle/>
          <a:p>
            <a:pPr algn="ctr" defTabSz="762000">
              <a:buNone/>
            </a:pPr>
            <a:r>
              <a:rPr lang="cs-CZ" sz="2800" dirty="0" smtClean="0"/>
              <a:t>   </a:t>
            </a:r>
            <a:r>
              <a:rPr lang="cs-CZ" sz="2400" dirty="0" smtClean="0">
                <a:latin typeface="Comic Sans MS" pitchFamily="66" charset="0"/>
              </a:rPr>
              <a:t>Vlnění, jenž dopadá na rozhraní dvou</a:t>
            </a:r>
          </a:p>
          <a:p>
            <a:pPr algn="ctr" defTabSz="762000">
              <a:buNone/>
            </a:pPr>
            <a:r>
              <a:rPr lang="cs-CZ" sz="2400" dirty="0" smtClean="0">
                <a:latin typeface="Comic Sans MS" pitchFamily="66" charset="0"/>
              </a:rPr>
              <a:t> prostředí se odráží.</a:t>
            </a:r>
          </a:p>
          <a:p>
            <a:pPr algn="ctr"/>
            <a:endParaRPr lang="cs-CZ" dirty="0"/>
          </a:p>
        </p:txBody>
      </p:sp>
      <p:sp>
        <p:nvSpPr>
          <p:cNvPr id="7" name="Tlačítko akce: Domů 6">
            <a:hlinkClick r:id="rId2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3306222" cy="250033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2" name="Nadpis 2"/>
          <p:cNvSpPr txBox="1">
            <a:spLocks/>
          </p:cNvSpPr>
          <p:nvPr/>
        </p:nvSpPr>
        <p:spPr bwMode="auto">
          <a:xfrm>
            <a:off x="1214414" y="2143116"/>
            <a:ext cx="27860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Odraz světla 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nerovinné ploše: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428728" y="464344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Odraz světla na rozhraní, které není rovinné (hrbolatý povrch), se paprsky odrážejí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RŮZNOBĚŽNĚ</a:t>
            </a:r>
            <a:r>
              <a:rPr lang="cs-CZ" dirty="0" smtClean="0">
                <a:latin typeface="Comic Sans MS" pitchFamily="66" charset="0"/>
              </a:rPr>
              <a:t>, kříží se.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Vzniká tzv.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ROZPTÝLENÉ SVĚTLO</a:t>
            </a:r>
            <a:r>
              <a:rPr lang="cs-CZ" dirty="0" smtClean="0">
                <a:latin typeface="Comic Sans MS" pitchFamily="66" charset="0"/>
              </a:rPr>
              <a:t> (např. odrazky na kole).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6" y="2414596"/>
            <a:ext cx="4354798" cy="3266099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71538" y="92867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 </a:t>
            </a:r>
            <a:r>
              <a:rPr lang="cs-CZ" dirty="0" smtClean="0">
                <a:latin typeface="Comic Sans MS" pitchFamily="66" charset="0"/>
              </a:rPr>
              <a:t>K nejjednoduššímu zobrazení odrazem dochází na lesklé rovinné ploše, která se nazývá </a:t>
            </a:r>
            <a:r>
              <a:rPr lang="cs-CZ" b="1" dirty="0" smtClean="0">
                <a:latin typeface="Comic Sans MS" pitchFamily="66" charset="0"/>
              </a:rPr>
              <a:t>rovinné zrcadlo</a:t>
            </a:r>
            <a:r>
              <a:rPr lang="cs-CZ" dirty="0" smtClean="0">
                <a:latin typeface="Comic Sans MS" pitchFamily="66" charset="0"/>
              </a:rPr>
              <a:t>.</a:t>
            </a:r>
            <a:r>
              <a:rPr lang="cs-CZ" dirty="0" smtClean="0"/>
              <a:t> 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71538" y="0"/>
            <a:ext cx="3648076" cy="742968"/>
          </a:xfrm>
        </p:spPr>
        <p:txBody>
          <a:bodyPr>
            <a:normAutofit fontScale="90000"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Rovinné zrcadlo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26" name="AutoShape 2" descr="Výsledek obrázku pro zrcadlo ryb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zrcadlo ryb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Výsledek obrázku pro zrcadlo ryb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zrcadlo ryb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zrcadlo ryb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8" name="Picture 14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19" y="2128999"/>
            <a:ext cx="4006854" cy="271464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785786" y="571501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Dopadající paprsky se odráží podle </a:t>
            </a:r>
            <a:r>
              <a:rPr lang="cs-CZ" b="1" i="1" u="sng" dirty="0" smtClean="0">
                <a:solidFill>
                  <a:srgbClr val="C00000"/>
                </a:solidFill>
                <a:latin typeface="Comic Sans MS" pitchFamily="66" charset="0"/>
              </a:rPr>
              <a:t>Zákona odrazu</a:t>
            </a:r>
            <a:r>
              <a:rPr lang="cs-CZ" dirty="0" smtClean="0">
                <a:latin typeface="Comic Sans MS" pitchFamily="66" charset="0"/>
              </a:rPr>
              <a:t>.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6" name="Picture 2" descr="Výsledek obrázku pro sv&amp;ecaron;t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7" name="Tlačítko akce: Domů 16">
            <a:hlinkClick r:id="rId5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Zpět nebo Předchozí 17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lačítko akce: Dopředu nebo Další 18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1795463" y="6042025"/>
            <a:ext cx="5387975" cy="1588"/>
          </a:xfrm>
          <a:prstGeom prst="line">
            <a:avLst/>
          </a:prstGeom>
          <a:noFill/>
          <a:ln w="190500">
            <a:solidFill>
              <a:srgbClr val="C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4098" name="Freeform 2"/>
          <p:cNvSpPr>
            <a:spLocks/>
          </p:cNvSpPr>
          <p:nvPr/>
        </p:nvSpPr>
        <p:spPr bwMode="auto">
          <a:xfrm>
            <a:off x="642910" y="785794"/>
            <a:ext cx="3590925" cy="5226050"/>
          </a:xfrm>
          <a:custGeom>
            <a:avLst/>
            <a:gdLst>
              <a:gd name="T0" fmla="*/ 0 w 10999"/>
              <a:gd name="T1" fmla="*/ 0 h 16000"/>
              <a:gd name="T2" fmla="*/ 10998 w 10999"/>
              <a:gd name="T3" fmla="*/ 15999 h 16000"/>
              <a:gd name="T4" fmla="*/ 0 60000 65536"/>
              <a:gd name="T5" fmla="*/ 0 60000 65536"/>
              <a:gd name="T6" fmla="*/ 0 w 10999"/>
              <a:gd name="T7" fmla="*/ 0 h 16000"/>
              <a:gd name="T8" fmla="*/ 10999 w 10999"/>
              <a:gd name="T9" fmla="*/ 16000 h 16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99" h="16000">
                <a:moveTo>
                  <a:pt x="0" y="0"/>
                </a:moveTo>
                <a:lnTo>
                  <a:pt x="10998" y="15999"/>
                </a:lnTo>
              </a:path>
            </a:pathLst>
          </a:custGeom>
          <a:ln>
            <a:solidFill>
              <a:srgbClr val="00B05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>
            <a:off x="4198938" y="2205038"/>
            <a:ext cx="46037" cy="4327525"/>
          </a:xfrm>
          <a:custGeom>
            <a:avLst/>
            <a:gdLst>
              <a:gd name="T0" fmla="*/ 0 w 5"/>
              <a:gd name="T1" fmla="*/ 0 h 10504"/>
              <a:gd name="T2" fmla="*/ 36575 w 5"/>
              <a:gd name="T3" fmla="*/ 4327250 h 10504"/>
              <a:gd name="T4" fmla="*/ 0 60000 65536"/>
              <a:gd name="T5" fmla="*/ 0 60000 65536"/>
              <a:gd name="T6" fmla="*/ 0 w 5"/>
              <a:gd name="T7" fmla="*/ 0 h 10504"/>
              <a:gd name="T8" fmla="*/ 5 w 5"/>
              <a:gd name="T9" fmla="*/ 10504 h 10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0504">
                <a:moveTo>
                  <a:pt x="0" y="0"/>
                </a:moveTo>
                <a:lnTo>
                  <a:pt x="4" y="10503"/>
                </a:lnTo>
              </a:path>
            </a:pathLst>
          </a:cu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4214810" y="785794"/>
            <a:ext cx="3594100" cy="5226050"/>
          </a:xfrm>
          <a:custGeom>
            <a:avLst/>
            <a:gdLst>
              <a:gd name="T0" fmla="*/ 11007 w 11008"/>
              <a:gd name="T1" fmla="*/ 0 h 16000"/>
              <a:gd name="T2" fmla="*/ 0 w 11008"/>
              <a:gd name="T3" fmla="*/ 15999 h 16000"/>
              <a:gd name="T4" fmla="*/ 0 60000 65536"/>
              <a:gd name="T5" fmla="*/ 0 60000 65536"/>
              <a:gd name="T6" fmla="*/ 0 w 11008"/>
              <a:gd name="T7" fmla="*/ 0 h 16000"/>
              <a:gd name="T8" fmla="*/ 11008 w 11008"/>
              <a:gd name="T9" fmla="*/ 16000 h 160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08" h="16000">
                <a:moveTo>
                  <a:pt x="11007" y="0"/>
                </a:moveTo>
                <a:lnTo>
                  <a:pt x="0" y="15999"/>
                </a:lnTo>
              </a:path>
            </a:pathLst>
          </a:custGeom>
          <a:ln>
            <a:solidFill>
              <a:srgbClr val="0070C0"/>
            </a:solidFill>
            <a:headEnd type="triangle" w="med" len="med"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71604" y="785794"/>
            <a:ext cx="5526104" cy="647700"/>
          </a:xfrm>
          <a:prstGeom prst="rect">
            <a:avLst/>
          </a:prstGeom>
          <a:ln>
            <a:headEnd type="triangle" w="med" len="med"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1639" tIns="40820" rIns="81639" bIns="4082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200" b="1" dirty="0">
                <a:solidFill>
                  <a:srgbClr val="000000"/>
                </a:solidFill>
                <a:latin typeface="Comic Sans MS" pitchFamily="66" charset="0"/>
              </a:rPr>
              <a:t>úhel dopadu = úhel odrazu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72132" y="5500702"/>
            <a:ext cx="1335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zrcadlo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071802" y="1785926"/>
            <a:ext cx="250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i="1" dirty="0">
                <a:latin typeface="Comic Sans MS" pitchFamily="66" charset="0"/>
              </a:rPr>
              <a:t>kolmice dopadu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928662" y="3357562"/>
            <a:ext cx="171448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dopadající paprsek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6215074" y="3429000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odražený paprsek</a:t>
            </a:r>
          </a:p>
        </p:txBody>
      </p:sp>
      <p:sp>
        <p:nvSpPr>
          <p:cNvPr id="12" name="Oblouk 11"/>
          <p:cNvSpPr/>
          <p:nvPr/>
        </p:nvSpPr>
        <p:spPr>
          <a:xfrm rot="17653271">
            <a:off x="2555081" y="3850482"/>
            <a:ext cx="2809875" cy="2449512"/>
          </a:xfrm>
          <a:prstGeom prst="arc">
            <a:avLst>
              <a:gd name="adj1" fmla="val 17283131"/>
              <a:gd name="adj2" fmla="val 206474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492500" y="4076700"/>
            <a:ext cx="574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>
                <a:latin typeface="Calibri" pitchFamily="34" charset="0"/>
              </a:rPr>
              <a:t>α</a:t>
            </a:r>
            <a:endParaRPr lang="cs-CZ" sz="4000">
              <a:latin typeface="Calibri" pitchFamily="34" charset="0"/>
            </a:endParaRP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2857488" y="2857496"/>
            <a:ext cx="1223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i="1" dirty="0">
                <a:latin typeface="Comic Sans MS" pitchFamily="66" charset="0"/>
              </a:rPr>
              <a:t>úhel dopadu</a:t>
            </a:r>
          </a:p>
        </p:txBody>
      </p:sp>
      <p:sp>
        <p:nvSpPr>
          <p:cNvPr id="15" name="Oblouk 14"/>
          <p:cNvSpPr/>
          <p:nvPr/>
        </p:nvSpPr>
        <p:spPr>
          <a:xfrm rot="20955348">
            <a:off x="2687638" y="3957638"/>
            <a:ext cx="2808287" cy="2447925"/>
          </a:xfrm>
          <a:prstGeom prst="arc">
            <a:avLst>
              <a:gd name="adj1" fmla="val 17283131"/>
              <a:gd name="adj2" fmla="val 203343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4284663" y="4221163"/>
            <a:ext cx="574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>
                <a:latin typeface="Calibri" pitchFamily="34" charset="0"/>
              </a:rPr>
              <a:t>β</a:t>
            </a:r>
            <a:endParaRPr lang="cs-CZ" sz="400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4427538" y="2852738"/>
            <a:ext cx="1223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i="1" dirty="0">
                <a:latin typeface="Comic Sans MS" pitchFamily="66" charset="0"/>
              </a:rPr>
              <a:t>úhel odrazu</a:t>
            </a: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1071538" y="0"/>
            <a:ext cx="3648076" cy="74296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i="1" u="sng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Zákon odrazu</a:t>
            </a:r>
            <a:endParaRPr kumimoji="0" lang="cs-CZ" sz="400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" descr="Výsledek obrázku pro sv&amp;ecaron;t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22" name="Tlačítko akce: Domů 21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lačítko akce: Zpět nebo Předchozí 22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lačítko akce: Dopředu nebo Další 23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33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098" grpId="0" animBg="1"/>
      <p:bldP spid="4099" grpId="0" animBg="1"/>
      <p:bldP spid="4101" grpId="0" animBg="1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62" y="3023889"/>
            <a:ext cx="3385717" cy="3358303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28662" y="2143116"/>
            <a:ext cx="70104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Paprsek se odráží pod stejně velkým úhlem, pod jakým dopadl a zůstává v </a:t>
            </a:r>
            <a:r>
              <a:rPr lang="cs-CZ" sz="2400" b="1" i="1" u="sng" dirty="0" smtClean="0">
                <a:latin typeface="Comic Sans MS" pitchFamily="66" charset="0"/>
              </a:rPr>
              <a:t>rovině dopadu</a:t>
            </a:r>
            <a:r>
              <a:rPr lang="cs-CZ" sz="2400" dirty="0" smtClean="0">
                <a:latin typeface="Comic Sans MS" pitchFamily="66" charset="0"/>
              </a:rPr>
              <a:t>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56951" y="58647"/>
            <a:ext cx="7010400" cy="714380"/>
          </a:xfrm>
        </p:spPr>
        <p:txBody>
          <a:bodyPr>
            <a:normAutofit/>
          </a:bodyPr>
          <a:lstStyle/>
          <a:p>
            <a:r>
              <a:rPr lang="cs-CZ" sz="3600" b="1" i="1" u="sng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Odraz světla na rovinné ploše</a:t>
            </a:r>
            <a:endParaRPr lang="cs-CZ" sz="3600" b="1" i="1" u="sng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6951" y="1041293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>
                <a:latin typeface="Comic Sans MS" pitchFamily="66" charset="0"/>
              </a:rPr>
              <a:t>Odražené paprsky jsou rovnoběžné.</a:t>
            </a:r>
            <a:endParaRPr lang="cs-CZ" i="1" dirty="0">
              <a:latin typeface="Comic Sans MS" pitchFamily="66" charset="0"/>
            </a:endParaRPr>
          </a:p>
        </p:txBody>
      </p:sp>
      <p:pic>
        <p:nvPicPr>
          <p:cNvPr id="7" name="Obrázek 6" descr="220px-Odraz_vlnoplocha_rovinn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785794"/>
            <a:ext cx="2428892" cy="1357971"/>
          </a:xfrm>
          <a:prstGeom prst="rect">
            <a:avLst/>
          </a:prstGeom>
          <a:ln w="31750">
            <a:solidFill>
              <a:srgbClr val="C00000"/>
            </a:solidFill>
          </a:ln>
        </p:spPr>
      </p:pic>
      <p:pic>
        <p:nvPicPr>
          <p:cNvPr id="9" name="Picture 2" descr="Výsledek obrázku pro sv&amp;ecaron;t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0" name="Tlačítko akce: Domů 9">
            <a:hlinkClick r:id="rId5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Zpět nebo Předchozí 10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22" descr="http://upload.wikimedia.org/wikipedia/commons/thumb/5/52/Mirror.jpg/220px-Mirr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87" y="3266154"/>
            <a:ext cx="2796894" cy="287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ěticípá hvězda 13"/>
          <p:cNvSpPr/>
          <p:nvPr/>
        </p:nvSpPr>
        <p:spPr>
          <a:xfrm>
            <a:off x="6353722" y="5271672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15" name="Pěticípá hvězda 14"/>
          <p:cNvSpPr/>
          <p:nvPr/>
        </p:nvSpPr>
        <p:spPr>
          <a:xfrm>
            <a:off x="6498571" y="4175219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17" name="Pěticípá hvězda 16"/>
          <p:cNvSpPr/>
          <p:nvPr/>
        </p:nvSpPr>
        <p:spPr>
          <a:xfrm>
            <a:off x="1691680" y="4981447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3933111" y="4318888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2741227" y="6414222"/>
            <a:ext cx="39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u="sng" dirty="0" smtClean="0">
                <a:solidFill>
                  <a:srgbClr val="00B0F0"/>
                </a:solidFill>
                <a:latin typeface="Comic Sans MS" pitchFamily="66" charset="0"/>
              </a:rPr>
              <a:t>R o v i n </a:t>
            </a:r>
            <a:r>
              <a:rPr lang="cs-CZ" i="1" u="sng" dirty="0" err="1" smtClean="0">
                <a:solidFill>
                  <a:srgbClr val="00B0F0"/>
                </a:solidFill>
                <a:latin typeface="Comic Sans MS" pitchFamily="66" charset="0"/>
              </a:rPr>
              <a:t>n</a:t>
            </a:r>
            <a:r>
              <a:rPr lang="cs-CZ" i="1" u="sng" dirty="0" smtClean="0">
                <a:solidFill>
                  <a:srgbClr val="00B0F0"/>
                </a:solidFill>
                <a:latin typeface="Comic Sans MS" pitchFamily="66" charset="0"/>
              </a:rPr>
              <a:t> é   z r c a d l o</a:t>
            </a:r>
            <a:endParaRPr lang="cs-CZ" i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5" grpId="0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54"/>
          <p:cNvGrpSpPr/>
          <p:nvPr/>
        </p:nvGrpSpPr>
        <p:grpSpPr>
          <a:xfrm>
            <a:off x="4681539" y="1639863"/>
            <a:ext cx="144016" cy="4068452"/>
            <a:chOff x="6480212" y="2240868"/>
            <a:chExt cx="144016" cy="4068452"/>
          </a:xfrm>
        </p:grpSpPr>
        <p:cxnSp>
          <p:nvCxnSpPr>
            <p:cNvPr id="56" name="Přímá spojovací čára 55"/>
            <p:cNvCxnSpPr/>
            <p:nvPr/>
          </p:nvCxnSpPr>
          <p:spPr>
            <a:xfrm flipH="1">
              <a:off x="6480212" y="224086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Přímá spojovací čára 56"/>
            <p:cNvCxnSpPr/>
            <p:nvPr/>
          </p:nvCxnSpPr>
          <p:spPr>
            <a:xfrm flipH="1">
              <a:off x="6480212" y="238488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Přímá spojovací čára 57"/>
            <p:cNvCxnSpPr/>
            <p:nvPr/>
          </p:nvCxnSpPr>
          <p:spPr>
            <a:xfrm flipH="1">
              <a:off x="6480212" y="2528900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Přímá spojovací čára 58"/>
            <p:cNvCxnSpPr/>
            <p:nvPr/>
          </p:nvCxnSpPr>
          <p:spPr>
            <a:xfrm flipH="1">
              <a:off x="6480212" y="2672916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Přímá spojovací čára 59"/>
            <p:cNvCxnSpPr/>
            <p:nvPr/>
          </p:nvCxnSpPr>
          <p:spPr>
            <a:xfrm flipH="1">
              <a:off x="6480212" y="281693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/>
            <p:nvPr/>
          </p:nvCxnSpPr>
          <p:spPr>
            <a:xfrm flipH="1">
              <a:off x="6480212" y="296094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Přímá spojovací čára 61"/>
            <p:cNvCxnSpPr/>
            <p:nvPr/>
          </p:nvCxnSpPr>
          <p:spPr>
            <a:xfrm flipH="1">
              <a:off x="6480212" y="310496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Přímá spojovací čára 62"/>
            <p:cNvCxnSpPr/>
            <p:nvPr/>
          </p:nvCxnSpPr>
          <p:spPr>
            <a:xfrm flipH="1">
              <a:off x="6480212" y="3248980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Přímá spojovací čára 63"/>
            <p:cNvCxnSpPr/>
            <p:nvPr/>
          </p:nvCxnSpPr>
          <p:spPr>
            <a:xfrm flipH="1">
              <a:off x="6480212" y="3392996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Přímá spojovací čára 64"/>
            <p:cNvCxnSpPr/>
            <p:nvPr/>
          </p:nvCxnSpPr>
          <p:spPr>
            <a:xfrm flipH="1">
              <a:off x="6480212" y="353701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Přímá spojovací čára 65"/>
            <p:cNvCxnSpPr/>
            <p:nvPr/>
          </p:nvCxnSpPr>
          <p:spPr>
            <a:xfrm flipH="1">
              <a:off x="6480212" y="368102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7" name="Přímá spojovací čára 66"/>
            <p:cNvCxnSpPr/>
            <p:nvPr/>
          </p:nvCxnSpPr>
          <p:spPr>
            <a:xfrm flipH="1">
              <a:off x="6480212" y="382504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Přímá spojovací čára 67"/>
            <p:cNvCxnSpPr/>
            <p:nvPr/>
          </p:nvCxnSpPr>
          <p:spPr>
            <a:xfrm flipH="1">
              <a:off x="6480212" y="3969060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Přímá spojovací čára 68"/>
            <p:cNvCxnSpPr/>
            <p:nvPr/>
          </p:nvCxnSpPr>
          <p:spPr>
            <a:xfrm flipH="1">
              <a:off x="6480212" y="4113076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0" name="Přímá spojovací čára 69"/>
            <p:cNvCxnSpPr/>
            <p:nvPr/>
          </p:nvCxnSpPr>
          <p:spPr>
            <a:xfrm flipH="1">
              <a:off x="6480212" y="425709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Přímá spojovací čára 70"/>
            <p:cNvCxnSpPr/>
            <p:nvPr/>
          </p:nvCxnSpPr>
          <p:spPr>
            <a:xfrm flipH="1">
              <a:off x="6480212" y="440110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2" name="Přímá spojovací čára 71"/>
            <p:cNvCxnSpPr/>
            <p:nvPr/>
          </p:nvCxnSpPr>
          <p:spPr>
            <a:xfrm flipH="1">
              <a:off x="6480212" y="454512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Přímá spojovací čára 72"/>
            <p:cNvCxnSpPr/>
            <p:nvPr/>
          </p:nvCxnSpPr>
          <p:spPr>
            <a:xfrm flipH="1">
              <a:off x="6480212" y="4689140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Přímá spojovací čára 73"/>
            <p:cNvCxnSpPr/>
            <p:nvPr/>
          </p:nvCxnSpPr>
          <p:spPr>
            <a:xfrm flipH="1">
              <a:off x="6480212" y="4833156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Přímá spojovací čára 74"/>
            <p:cNvCxnSpPr/>
            <p:nvPr/>
          </p:nvCxnSpPr>
          <p:spPr>
            <a:xfrm flipH="1">
              <a:off x="6480212" y="497717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Přímá spojovací čára 75"/>
            <p:cNvCxnSpPr/>
            <p:nvPr/>
          </p:nvCxnSpPr>
          <p:spPr>
            <a:xfrm flipH="1">
              <a:off x="6480212" y="515719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Přímá spojovací čára 76"/>
            <p:cNvCxnSpPr/>
            <p:nvPr/>
          </p:nvCxnSpPr>
          <p:spPr>
            <a:xfrm flipH="1">
              <a:off x="6480212" y="530120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Přímá spojovací čára 77"/>
            <p:cNvCxnSpPr/>
            <p:nvPr/>
          </p:nvCxnSpPr>
          <p:spPr>
            <a:xfrm flipH="1">
              <a:off x="6480212" y="544522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Přímá spojovací čára 78"/>
            <p:cNvCxnSpPr/>
            <p:nvPr/>
          </p:nvCxnSpPr>
          <p:spPr>
            <a:xfrm flipH="1">
              <a:off x="6480212" y="5589240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Přímá spojovací čára 79"/>
            <p:cNvCxnSpPr/>
            <p:nvPr/>
          </p:nvCxnSpPr>
          <p:spPr>
            <a:xfrm flipH="1">
              <a:off x="6480212" y="5733256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1" name="Přímá spojovací čára 80"/>
            <p:cNvCxnSpPr/>
            <p:nvPr/>
          </p:nvCxnSpPr>
          <p:spPr>
            <a:xfrm flipH="1">
              <a:off x="6480212" y="5877272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Přímá spojovací čára 81"/>
            <p:cNvCxnSpPr/>
            <p:nvPr/>
          </p:nvCxnSpPr>
          <p:spPr>
            <a:xfrm flipH="1">
              <a:off x="6480212" y="6021288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Přímá spojovací čára 82"/>
            <p:cNvCxnSpPr/>
            <p:nvPr/>
          </p:nvCxnSpPr>
          <p:spPr>
            <a:xfrm flipH="1">
              <a:off x="6480212" y="6165304"/>
              <a:ext cx="144016" cy="144016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Přímá spojovací čára 83"/>
            <p:cNvCxnSpPr/>
            <p:nvPr/>
          </p:nvCxnSpPr>
          <p:spPr>
            <a:xfrm>
              <a:off x="6624228" y="2240868"/>
              <a:ext cx="0" cy="40684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Skupina 99"/>
          <p:cNvGrpSpPr/>
          <p:nvPr/>
        </p:nvGrpSpPr>
        <p:grpSpPr>
          <a:xfrm>
            <a:off x="4827591" y="1749403"/>
            <a:ext cx="2300319" cy="1095390"/>
            <a:chOff x="1691680" y="2240868"/>
            <a:chExt cx="1908212" cy="1908212"/>
          </a:xfrm>
        </p:grpSpPr>
        <p:cxnSp>
          <p:nvCxnSpPr>
            <p:cNvPr id="88" name="Přímá spojovací čára 87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Přímá spojovací čára 101"/>
          <p:cNvCxnSpPr/>
          <p:nvPr/>
        </p:nvCxnSpPr>
        <p:spPr>
          <a:xfrm rot="16200000" flipV="1">
            <a:off x="6722822" y="3206477"/>
            <a:ext cx="781241" cy="1562479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ovací čára 102"/>
          <p:cNvCxnSpPr/>
          <p:nvPr/>
        </p:nvCxnSpPr>
        <p:spPr>
          <a:xfrm rot="16200000" flipV="1">
            <a:off x="5218212" y="2454171"/>
            <a:ext cx="781241" cy="1562479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Documents and Settings\T\Local Settings\Temporary Internet Files\Content.IE5\8VVWYD59\MC900287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18371" y="1712889"/>
            <a:ext cx="689820" cy="1431223"/>
          </a:xfrm>
          <a:prstGeom prst="rect">
            <a:avLst/>
          </a:prstGeom>
          <a:noFill/>
        </p:spPr>
      </p:pic>
      <p:pic>
        <p:nvPicPr>
          <p:cNvPr id="85" name="Picture 9" descr="C:\Documents and Settings\T\Local Settings\Temporary Internet Files\Content.IE5\8VVWYD59\MC900287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577" y="1712889"/>
            <a:ext cx="689820" cy="1431223"/>
          </a:xfrm>
          <a:prstGeom prst="rect">
            <a:avLst/>
          </a:prstGeom>
          <a:noFill/>
        </p:spPr>
      </p:pic>
      <p:cxnSp>
        <p:nvCxnSpPr>
          <p:cNvPr id="89" name="Přímá spojovací čára 88"/>
          <p:cNvCxnSpPr/>
          <p:nvPr/>
        </p:nvCxnSpPr>
        <p:spPr>
          <a:xfrm>
            <a:off x="2563784" y="1749402"/>
            <a:ext cx="2263807" cy="109539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Skupina 99"/>
          <p:cNvGrpSpPr/>
          <p:nvPr/>
        </p:nvGrpSpPr>
        <p:grpSpPr>
          <a:xfrm>
            <a:off x="4824028" y="2151046"/>
            <a:ext cx="2522961" cy="1061930"/>
            <a:chOff x="1691680" y="2240868"/>
            <a:chExt cx="1908212" cy="1908212"/>
          </a:xfrm>
        </p:grpSpPr>
        <p:cxnSp>
          <p:nvCxnSpPr>
            <p:cNvPr id="92" name="Přímá spojovací čára 91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Přímá spojovací čára 92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Přímá spojovací čára 93"/>
          <p:cNvCxnSpPr/>
          <p:nvPr/>
        </p:nvCxnSpPr>
        <p:spPr>
          <a:xfrm>
            <a:off x="2344707" y="2151045"/>
            <a:ext cx="2479321" cy="106193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čára 99"/>
          <p:cNvCxnSpPr/>
          <p:nvPr/>
        </p:nvCxnSpPr>
        <p:spPr>
          <a:xfrm rot="16200000" flipV="1">
            <a:off x="6766206" y="3390958"/>
            <a:ext cx="641958" cy="15223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čára 100"/>
          <p:cNvCxnSpPr/>
          <p:nvPr/>
        </p:nvCxnSpPr>
        <p:spPr>
          <a:xfrm rot="16200000" flipV="1">
            <a:off x="5300232" y="2772776"/>
            <a:ext cx="641958" cy="15223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Skupina 99"/>
          <p:cNvGrpSpPr/>
          <p:nvPr/>
        </p:nvGrpSpPr>
        <p:grpSpPr>
          <a:xfrm>
            <a:off x="4824029" y="2954331"/>
            <a:ext cx="2303882" cy="690693"/>
            <a:chOff x="1691680" y="2240868"/>
            <a:chExt cx="1908212" cy="1908212"/>
          </a:xfrm>
        </p:grpSpPr>
        <p:cxnSp>
          <p:nvCxnSpPr>
            <p:cNvPr id="107" name="Přímá spojovací čára 106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Přímá spojovací čára 108"/>
          <p:cNvCxnSpPr/>
          <p:nvPr/>
        </p:nvCxnSpPr>
        <p:spPr>
          <a:xfrm>
            <a:off x="2555776" y="2960948"/>
            <a:ext cx="2268252" cy="68407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 rot="16200000" flipV="1">
            <a:off x="6812741" y="3581508"/>
            <a:ext cx="476883" cy="15223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čára 112"/>
          <p:cNvCxnSpPr/>
          <p:nvPr/>
        </p:nvCxnSpPr>
        <p:spPr>
          <a:xfrm rot="16200000" flipV="1">
            <a:off x="5346766" y="3122287"/>
            <a:ext cx="476883" cy="152235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Documents and Settings\T\Local Settings\Temporary Internet Files\Content.IE5\S72ADVNU\MP900431109[1].jpg"/>
          <p:cNvPicPr>
            <a:picLocks noChangeAspect="1" noChangeArrowheads="1"/>
          </p:cNvPicPr>
          <p:nvPr/>
        </p:nvPicPr>
        <p:blipFill>
          <a:blip r:embed="rId4" cstate="print"/>
          <a:srcRect l="69746" t="35139" r="17476" b="54638"/>
          <a:stretch>
            <a:fillRect/>
          </a:stretch>
        </p:blipFill>
        <p:spPr bwMode="auto">
          <a:xfrm rot="832514">
            <a:off x="7898259" y="4221539"/>
            <a:ext cx="1006657" cy="838882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20" name="TextovéPole 119"/>
          <p:cNvSpPr txBox="1"/>
          <p:nvPr/>
        </p:nvSpPr>
        <p:spPr>
          <a:xfrm>
            <a:off x="178799" y="1939650"/>
            <a:ext cx="1447682" cy="5107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Zdánlivý</a:t>
            </a:r>
          </a:p>
        </p:txBody>
      </p:sp>
      <p:sp>
        <p:nvSpPr>
          <p:cNvPr id="121" name="TextovéPole 120"/>
          <p:cNvSpPr txBox="1"/>
          <p:nvPr/>
        </p:nvSpPr>
        <p:spPr>
          <a:xfrm>
            <a:off x="170693" y="3593467"/>
            <a:ext cx="1908031" cy="5107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Vzpřímený</a:t>
            </a:r>
          </a:p>
        </p:txBody>
      </p:sp>
      <p:sp>
        <p:nvSpPr>
          <p:cNvPr id="122" name="TextovéPole 121"/>
          <p:cNvSpPr txBox="1"/>
          <p:nvPr/>
        </p:nvSpPr>
        <p:spPr>
          <a:xfrm>
            <a:off x="136057" y="2825707"/>
            <a:ext cx="2138957" cy="5107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Stejně velký</a:t>
            </a:r>
          </a:p>
        </p:txBody>
      </p:sp>
      <p:sp>
        <p:nvSpPr>
          <p:cNvPr id="123" name="TextovéPole 122"/>
          <p:cNvSpPr txBox="1"/>
          <p:nvPr/>
        </p:nvSpPr>
        <p:spPr>
          <a:xfrm>
            <a:off x="135527" y="4405449"/>
            <a:ext cx="3299527" cy="5107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Stranově převrácený</a:t>
            </a:r>
          </a:p>
        </p:txBody>
      </p:sp>
      <p:sp>
        <p:nvSpPr>
          <p:cNvPr id="124" name="TextovéPole 123"/>
          <p:cNvSpPr txBox="1"/>
          <p:nvPr/>
        </p:nvSpPr>
        <p:spPr>
          <a:xfrm>
            <a:off x="135527" y="5183251"/>
            <a:ext cx="4004425" cy="132802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Ve stejné vzdálenosti </a:t>
            </a:r>
            <a:br>
              <a:rPr lang="cs-CZ" sz="2400" b="1" dirty="0" smtClean="0">
                <a:latin typeface="Comic Sans MS" panose="030F0702030302020204" pitchFamily="66" charset="0"/>
              </a:rPr>
            </a:br>
            <a:r>
              <a:rPr lang="cs-CZ" sz="2400" b="1" dirty="0" smtClean="0">
                <a:latin typeface="Comic Sans MS" panose="030F0702030302020204" pitchFamily="66" charset="0"/>
              </a:rPr>
              <a:t>za zrcadlem, jako je předmět před zrcadlem.</a:t>
            </a:r>
          </a:p>
        </p:txBody>
      </p:sp>
      <p:pic>
        <p:nvPicPr>
          <p:cNvPr id="86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87" name="Tlačítko akce: Domů 86">
            <a:hlinkClick r:id="rId6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Tlačítko akce: Zpět nebo Předchozí 89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Tlačítko akce: Dopředu nebo Další 94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Nadpis 2"/>
          <p:cNvSpPr>
            <a:spLocks noGrp="1"/>
          </p:cNvSpPr>
          <p:nvPr>
            <p:ph type="title"/>
          </p:nvPr>
        </p:nvSpPr>
        <p:spPr>
          <a:xfrm>
            <a:off x="956951" y="58647"/>
            <a:ext cx="7010400" cy="714380"/>
          </a:xfrm>
        </p:spPr>
        <p:txBody>
          <a:bodyPr>
            <a:normAutofit fontScale="90000"/>
          </a:bodyPr>
          <a:lstStyle/>
          <a:p>
            <a:r>
              <a:rPr lang="cs-CZ" sz="3600" b="1" i="1" u="sng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Odraz světla v rovinném zrcadle</a:t>
            </a:r>
            <a:endParaRPr lang="cs-CZ" sz="3600" b="1" i="1" u="sng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87" grpId="0" animBg="1"/>
      <p:bldP spid="90" grpId="0" animBg="1"/>
      <p:bldP spid="95" grpId="0" animBg="1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Simpleperiscop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62" r="49443"/>
          <a:stretch>
            <a:fillRect/>
          </a:stretch>
        </p:blipFill>
        <p:spPr bwMode="auto">
          <a:xfrm>
            <a:off x="5737251" y="2694459"/>
            <a:ext cx="3223202" cy="41130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9" name="TextovéPole 38"/>
          <p:cNvSpPr txBox="1"/>
          <p:nvPr/>
        </p:nvSpPr>
        <p:spPr>
          <a:xfrm>
            <a:off x="5724128" y="1772816"/>
            <a:ext cx="1584176" cy="51077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Periskop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15516" y="1772816"/>
            <a:ext cx="5328592" cy="132802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omic Sans MS" panose="030F0702030302020204" pitchFamily="66" charset="0"/>
              </a:rPr>
              <a:t>Princip odrážení „do kouta</a:t>
            </a:r>
            <a:r>
              <a:rPr lang="cs-CZ" b="1" dirty="0" smtClean="0">
                <a:latin typeface="Comic Sans MS" panose="030F0702030302020204" pitchFamily="66" charset="0"/>
              </a:rPr>
              <a:t>“ – </a:t>
            </a:r>
            <a:r>
              <a:rPr lang="cs-CZ" b="1" dirty="0">
                <a:latin typeface="Comic Sans MS" panose="030F0702030302020204" pitchFamily="66" charset="0"/>
              </a:rPr>
              <a:t>paprsek </a:t>
            </a:r>
            <a:r>
              <a:rPr lang="cs-CZ" b="1" dirty="0" smtClean="0">
                <a:latin typeface="Comic Sans MS" panose="030F0702030302020204" pitchFamily="66" charset="0"/>
              </a:rPr>
              <a:t>se vždy odrazí </a:t>
            </a:r>
            <a:r>
              <a:rPr lang="cs-CZ" sz="2400" b="1" dirty="0" smtClean="0">
                <a:latin typeface="Comic Sans MS" panose="030F0702030302020204" pitchFamily="66" charset="0"/>
              </a:rPr>
              <a:t>stejným směrem, jakým vyšel.</a:t>
            </a:r>
          </a:p>
        </p:txBody>
      </p:sp>
      <p:grpSp>
        <p:nvGrpSpPr>
          <p:cNvPr id="126" name="Skupina 125"/>
          <p:cNvGrpSpPr/>
          <p:nvPr/>
        </p:nvGrpSpPr>
        <p:grpSpPr>
          <a:xfrm>
            <a:off x="611560" y="4221088"/>
            <a:ext cx="2196244" cy="2790310"/>
            <a:chOff x="556869" y="3788355"/>
            <a:chExt cx="2196244" cy="2790310"/>
          </a:xfrm>
        </p:grpSpPr>
        <p:grpSp>
          <p:nvGrpSpPr>
            <p:cNvPr id="108" name="Skupina 107"/>
            <p:cNvGrpSpPr/>
            <p:nvPr/>
          </p:nvGrpSpPr>
          <p:grpSpPr>
            <a:xfrm rot="18900000" flipV="1">
              <a:off x="1582983" y="4382421"/>
              <a:ext cx="144016" cy="2196244"/>
              <a:chOff x="1727684" y="4113076"/>
              <a:chExt cx="144016" cy="2196244"/>
            </a:xfrm>
          </p:grpSpPr>
          <p:cxnSp>
            <p:nvCxnSpPr>
              <p:cNvPr id="86" name="Přímá spojovací čára 85"/>
              <p:cNvCxnSpPr/>
              <p:nvPr/>
            </p:nvCxnSpPr>
            <p:spPr>
              <a:xfrm flipH="1">
                <a:off x="1727684" y="411307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8" name="Přímá spojovací čára 87"/>
              <p:cNvCxnSpPr/>
              <p:nvPr/>
            </p:nvCxnSpPr>
            <p:spPr>
              <a:xfrm flipH="1">
                <a:off x="1727684" y="425709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Přímá spojovací čára 88"/>
              <p:cNvCxnSpPr/>
              <p:nvPr/>
            </p:nvCxnSpPr>
            <p:spPr>
              <a:xfrm flipH="1">
                <a:off x="1727684" y="440110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Přímá spojovací čára 91"/>
              <p:cNvCxnSpPr/>
              <p:nvPr/>
            </p:nvCxnSpPr>
            <p:spPr>
              <a:xfrm flipH="1">
                <a:off x="1727684" y="454512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3" name="Přímá spojovací čára 92"/>
              <p:cNvCxnSpPr/>
              <p:nvPr/>
            </p:nvCxnSpPr>
            <p:spPr>
              <a:xfrm flipH="1">
                <a:off x="1727684" y="4689140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4" name="Přímá spojovací čára 93"/>
              <p:cNvCxnSpPr/>
              <p:nvPr/>
            </p:nvCxnSpPr>
            <p:spPr>
              <a:xfrm flipH="1">
                <a:off x="1727684" y="483315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5" name="Přímá spojovací čára 94"/>
              <p:cNvCxnSpPr/>
              <p:nvPr/>
            </p:nvCxnSpPr>
            <p:spPr>
              <a:xfrm flipH="1">
                <a:off x="1727684" y="497717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7" name="Přímá spojovací čára 96"/>
              <p:cNvCxnSpPr/>
              <p:nvPr/>
            </p:nvCxnSpPr>
            <p:spPr>
              <a:xfrm flipH="1">
                <a:off x="1727684" y="515719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8" name="Přímá spojovací čára 97"/>
              <p:cNvCxnSpPr/>
              <p:nvPr/>
            </p:nvCxnSpPr>
            <p:spPr>
              <a:xfrm flipH="1">
                <a:off x="1727684" y="530120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Přímá spojovací čára 98"/>
              <p:cNvCxnSpPr/>
              <p:nvPr/>
            </p:nvCxnSpPr>
            <p:spPr>
              <a:xfrm flipH="1">
                <a:off x="1727684" y="544522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Přímá spojovací čára 99"/>
              <p:cNvCxnSpPr/>
              <p:nvPr/>
            </p:nvCxnSpPr>
            <p:spPr>
              <a:xfrm flipH="1">
                <a:off x="1727684" y="5589240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ovací čára 100"/>
              <p:cNvCxnSpPr/>
              <p:nvPr/>
            </p:nvCxnSpPr>
            <p:spPr>
              <a:xfrm flipH="1">
                <a:off x="1727684" y="573325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2" name="Přímá spojovací čára 101"/>
              <p:cNvCxnSpPr/>
              <p:nvPr/>
            </p:nvCxnSpPr>
            <p:spPr>
              <a:xfrm flipH="1">
                <a:off x="1727684" y="587727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3" name="Přímá spojovací čára 102"/>
              <p:cNvCxnSpPr/>
              <p:nvPr/>
            </p:nvCxnSpPr>
            <p:spPr>
              <a:xfrm flipH="1">
                <a:off x="1727684" y="602128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4" name="Přímá spojovací čára 103"/>
              <p:cNvCxnSpPr/>
              <p:nvPr/>
            </p:nvCxnSpPr>
            <p:spPr>
              <a:xfrm flipH="1">
                <a:off x="1727684" y="616530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Přímá spojovací čára 104"/>
              <p:cNvCxnSpPr/>
              <p:nvPr/>
            </p:nvCxnSpPr>
            <p:spPr>
              <a:xfrm>
                <a:off x="1871700" y="4113076"/>
                <a:ext cx="0" cy="219624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Skupina 108"/>
            <p:cNvGrpSpPr/>
            <p:nvPr/>
          </p:nvGrpSpPr>
          <p:grpSpPr>
            <a:xfrm rot="2700000" flipV="1">
              <a:off x="1582983" y="2762241"/>
              <a:ext cx="144016" cy="2196244"/>
              <a:chOff x="1727684" y="4113076"/>
              <a:chExt cx="144016" cy="2196244"/>
            </a:xfrm>
          </p:grpSpPr>
          <p:cxnSp>
            <p:nvCxnSpPr>
              <p:cNvPr id="110" name="Přímá spojovací čára 109"/>
              <p:cNvCxnSpPr/>
              <p:nvPr/>
            </p:nvCxnSpPr>
            <p:spPr>
              <a:xfrm flipH="1">
                <a:off x="1727684" y="411307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ovací čára 110"/>
              <p:cNvCxnSpPr/>
              <p:nvPr/>
            </p:nvCxnSpPr>
            <p:spPr>
              <a:xfrm flipH="1">
                <a:off x="1727684" y="425709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Přímá spojovací čára 111"/>
              <p:cNvCxnSpPr/>
              <p:nvPr/>
            </p:nvCxnSpPr>
            <p:spPr>
              <a:xfrm flipH="1">
                <a:off x="1727684" y="440110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3" name="Přímá spojovací čára 112"/>
              <p:cNvCxnSpPr/>
              <p:nvPr/>
            </p:nvCxnSpPr>
            <p:spPr>
              <a:xfrm flipH="1">
                <a:off x="1727684" y="454512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ovací čára 113"/>
              <p:cNvCxnSpPr/>
              <p:nvPr/>
            </p:nvCxnSpPr>
            <p:spPr>
              <a:xfrm flipH="1">
                <a:off x="1727684" y="4689140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5" name="Přímá spojovací čára 114"/>
              <p:cNvCxnSpPr/>
              <p:nvPr/>
            </p:nvCxnSpPr>
            <p:spPr>
              <a:xfrm flipH="1">
                <a:off x="1727684" y="483315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6" name="Přímá spojovací čára 115"/>
              <p:cNvCxnSpPr/>
              <p:nvPr/>
            </p:nvCxnSpPr>
            <p:spPr>
              <a:xfrm flipH="1">
                <a:off x="1727684" y="497717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7" name="Přímá spojovací čára 116"/>
              <p:cNvCxnSpPr/>
              <p:nvPr/>
            </p:nvCxnSpPr>
            <p:spPr>
              <a:xfrm flipH="1">
                <a:off x="1727684" y="515719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8" name="Přímá spojovací čára 117"/>
              <p:cNvCxnSpPr/>
              <p:nvPr/>
            </p:nvCxnSpPr>
            <p:spPr>
              <a:xfrm flipH="1">
                <a:off x="1727684" y="530120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Přímá spojovací čára 118"/>
              <p:cNvCxnSpPr/>
              <p:nvPr/>
            </p:nvCxnSpPr>
            <p:spPr>
              <a:xfrm flipH="1">
                <a:off x="1727684" y="544522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Přímá spojovací čára 119"/>
              <p:cNvCxnSpPr/>
              <p:nvPr/>
            </p:nvCxnSpPr>
            <p:spPr>
              <a:xfrm flipH="1">
                <a:off x="1727684" y="5589240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1" name="Přímá spojovací čára 120"/>
              <p:cNvCxnSpPr/>
              <p:nvPr/>
            </p:nvCxnSpPr>
            <p:spPr>
              <a:xfrm flipH="1">
                <a:off x="1727684" y="5733256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2" name="Přímá spojovací čára 121"/>
              <p:cNvCxnSpPr/>
              <p:nvPr/>
            </p:nvCxnSpPr>
            <p:spPr>
              <a:xfrm flipH="1">
                <a:off x="1727684" y="5877272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3" name="Přímá spojovací čára 122"/>
              <p:cNvCxnSpPr/>
              <p:nvPr/>
            </p:nvCxnSpPr>
            <p:spPr>
              <a:xfrm flipH="1">
                <a:off x="1727684" y="6021288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ovací čára 123"/>
              <p:cNvCxnSpPr/>
              <p:nvPr/>
            </p:nvCxnSpPr>
            <p:spPr>
              <a:xfrm flipH="1">
                <a:off x="1727684" y="6165304"/>
                <a:ext cx="144016" cy="144016"/>
              </a:xfrm>
              <a:prstGeom prst="line">
                <a:avLst/>
              </a:prstGeom>
              <a:ln w="1270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5" name="Přímá spojovací čára 124"/>
              <p:cNvCxnSpPr/>
              <p:nvPr/>
            </p:nvCxnSpPr>
            <p:spPr>
              <a:xfrm>
                <a:off x="1871700" y="4113076"/>
                <a:ext cx="0" cy="2196244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7" name="Skupina 99"/>
          <p:cNvGrpSpPr/>
          <p:nvPr/>
        </p:nvGrpSpPr>
        <p:grpSpPr>
          <a:xfrm>
            <a:off x="1511660" y="3510390"/>
            <a:ext cx="2300319" cy="1095390"/>
            <a:chOff x="1691680" y="2240868"/>
            <a:chExt cx="1908212" cy="1908212"/>
          </a:xfrm>
        </p:grpSpPr>
        <p:cxnSp>
          <p:nvCxnSpPr>
            <p:cNvPr id="128" name="Přímá spojovací čára 127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ovací čára 128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Skupina 99"/>
          <p:cNvGrpSpPr/>
          <p:nvPr/>
        </p:nvGrpSpPr>
        <p:grpSpPr>
          <a:xfrm>
            <a:off x="1259633" y="4590510"/>
            <a:ext cx="252028" cy="756084"/>
            <a:chOff x="1691680" y="2240868"/>
            <a:chExt cx="1908212" cy="1908212"/>
          </a:xfrm>
        </p:grpSpPr>
        <p:cxnSp>
          <p:nvCxnSpPr>
            <p:cNvPr id="131" name="Přímá spojovací čára 130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ovací čára 131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Skupina 99"/>
          <p:cNvGrpSpPr/>
          <p:nvPr/>
        </p:nvGrpSpPr>
        <p:grpSpPr>
          <a:xfrm flipH="1" flipV="1">
            <a:off x="1259632" y="4014446"/>
            <a:ext cx="2808311" cy="1332148"/>
            <a:chOff x="1691680" y="2240868"/>
            <a:chExt cx="1908212" cy="1908212"/>
          </a:xfrm>
        </p:grpSpPr>
        <p:cxnSp>
          <p:nvCxnSpPr>
            <p:cNvPr id="134" name="Přímá spojovací čára 133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ovací čára 134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Skupina 99"/>
          <p:cNvGrpSpPr/>
          <p:nvPr/>
        </p:nvGrpSpPr>
        <p:grpSpPr>
          <a:xfrm flipV="1">
            <a:off x="1943709" y="4194466"/>
            <a:ext cx="2124236" cy="288032"/>
            <a:chOff x="1691680" y="2240868"/>
            <a:chExt cx="1908212" cy="1908212"/>
          </a:xfrm>
        </p:grpSpPr>
        <p:cxnSp>
          <p:nvCxnSpPr>
            <p:cNvPr id="137" name="Přímá spojovací čára 136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Přímá spojovací čára 137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9" name="Skupina 99"/>
          <p:cNvGrpSpPr/>
          <p:nvPr/>
        </p:nvGrpSpPr>
        <p:grpSpPr>
          <a:xfrm flipH="1">
            <a:off x="1943708" y="4194466"/>
            <a:ext cx="108012" cy="1944216"/>
            <a:chOff x="1691680" y="2240868"/>
            <a:chExt cx="1908212" cy="1908212"/>
          </a:xfrm>
        </p:grpSpPr>
        <p:cxnSp>
          <p:nvCxnSpPr>
            <p:cNvPr id="140" name="Přímá spojovací čára 139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Přímá spojovací čára 140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2" name="Skupina 99"/>
          <p:cNvGrpSpPr/>
          <p:nvPr/>
        </p:nvGrpSpPr>
        <p:grpSpPr>
          <a:xfrm flipH="1">
            <a:off x="2051718" y="6138682"/>
            <a:ext cx="1692190" cy="252028"/>
            <a:chOff x="1691680" y="2240868"/>
            <a:chExt cx="1908212" cy="1908212"/>
          </a:xfrm>
        </p:grpSpPr>
        <p:cxnSp>
          <p:nvCxnSpPr>
            <p:cNvPr id="143" name="Přímá spojovací čára 142"/>
            <p:cNvCxnSpPr/>
            <p:nvPr/>
          </p:nvCxnSpPr>
          <p:spPr>
            <a:xfrm flipV="1">
              <a:off x="1691680" y="3176972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Přímá spojovací čára 143"/>
            <p:cNvCxnSpPr/>
            <p:nvPr/>
          </p:nvCxnSpPr>
          <p:spPr>
            <a:xfrm flipV="1">
              <a:off x="2627784" y="2240868"/>
              <a:ext cx="972108" cy="972108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Obdélník 3"/>
          <p:cNvSpPr/>
          <p:nvPr/>
        </p:nvSpPr>
        <p:spPr>
          <a:xfrm>
            <a:off x="956951" y="900286"/>
            <a:ext cx="7272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omic Sans MS" panose="030F0702030302020204" pitchFamily="66" charset="0"/>
              </a:rPr>
              <a:t>Využití </a:t>
            </a:r>
            <a:r>
              <a:rPr lang="cs-CZ" b="1" dirty="0">
                <a:latin typeface="Comic Sans MS" panose="030F0702030302020204" pitchFamily="66" charset="0"/>
              </a:rPr>
              <a:t>odrazu světla pomocí rovinných zrcadel: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62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63" name="Nadpis 2"/>
          <p:cNvSpPr>
            <a:spLocks noGrp="1"/>
          </p:cNvSpPr>
          <p:nvPr>
            <p:ph type="title"/>
          </p:nvPr>
        </p:nvSpPr>
        <p:spPr>
          <a:xfrm>
            <a:off x="956951" y="58647"/>
            <a:ext cx="7010400" cy="714380"/>
          </a:xfrm>
        </p:spPr>
        <p:txBody>
          <a:bodyPr>
            <a:normAutofit fontScale="90000"/>
          </a:bodyPr>
          <a:lstStyle/>
          <a:p>
            <a:r>
              <a:rPr lang="cs-CZ" sz="3600" b="1" i="1" u="sng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Odraz světla v rovinném zrcadle:</a:t>
            </a:r>
            <a:endParaRPr lang="cs-CZ" sz="3600" b="1" i="1" u="sng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Tlačítko akce: Domů 63">
            <a:hlinkClick r:id="rId6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lačítko akce: Zpět nebo Předchozí 64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lačítko akce: Dopředu nebo Další 65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" grpId="0"/>
      <p:bldP spid="63" grpId="0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0"/>
            <a:ext cx="4719646" cy="814406"/>
          </a:xfrm>
        </p:spPr>
        <p:txBody>
          <a:bodyPr>
            <a:normAutofit/>
          </a:bodyPr>
          <a:lstStyle/>
          <a:p>
            <a:r>
              <a:rPr lang="cs-CZ" sz="4000" b="1" i="1" u="sng" dirty="0" smtClean="0">
                <a:solidFill>
                  <a:srgbClr val="C00000"/>
                </a:solidFill>
                <a:latin typeface="Comic Sans MS" pitchFamily="66" charset="0"/>
              </a:rPr>
              <a:t>Kulová zrcadla</a:t>
            </a:r>
            <a:endParaRPr lang="cs-CZ" sz="4000" b="1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4678" y="2357430"/>
            <a:ext cx="4929222" cy="1285884"/>
          </a:xfrm>
        </p:spPr>
        <p:txBody>
          <a:bodyPr/>
          <a:lstStyle/>
          <a:p>
            <a:r>
              <a:rPr lang="cs-CZ" sz="2400" b="1" i="1" dirty="0" smtClean="0">
                <a:latin typeface="Comic Sans MS" pitchFamily="66" charset="0"/>
              </a:rPr>
              <a:t>duté</a:t>
            </a:r>
            <a:r>
              <a:rPr lang="cs-CZ" sz="2400" dirty="0" smtClean="0">
                <a:latin typeface="Comic Sans MS" pitchFamily="66" charset="0"/>
              </a:rPr>
              <a:t> – světlo odráží vnitřní povrch kulové plochy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9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2786082" cy="278608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2" descr="C:\Documents and Settings\uzivatel\Local Settings\Temporary Internet Files\Content.IE5\2GH5SVGN\MP9003211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1800225" cy="252412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Tlačítko akce: Domů 8">
            <a:hlinkClick r:id="rId4" action="ppaction://hlinksldjump" highlightClick="1"/>
          </p:cNvPr>
          <p:cNvSpPr/>
          <p:nvPr/>
        </p:nvSpPr>
        <p:spPr>
          <a:xfrm>
            <a:off x="8429620" y="0"/>
            <a:ext cx="714380" cy="428628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Zpět nebo Předchozí 9">
            <a:hlinkClick r:id="" action="ppaction://hlinkshowjump?jump=previousslide" highlightClick="1"/>
          </p:cNvPr>
          <p:cNvSpPr/>
          <p:nvPr/>
        </p:nvSpPr>
        <p:spPr>
          <a:xfrm>
            <a:off x="0" y="6572272"/>
            <a:ext cx="785786" cy="285728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8358214" y="6572272"/>
            <a:ext cx="785786" cy="285728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Výsledek obrázku pro sv&amp;ecaron;t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0"/>
            <a:ext cx="928694" cy="121426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1071538" y="785794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Kulová (sférická) zrcadla = taková zrcadla, u nichž je zrcadlící plocha nanesena na kulovém vrchlíku.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000100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 smtClean="0">
                <a:latin typeface="Comic Sans MS" pitchFamily="66" charset="0"/>
              </a:rPr>
              <a:t>vypuklé</a:t>
            </a:r>
            <a:r>
              <a:rPr lang="cs-CZ" dirty="0" smtClean="0">
                <a:latin typeface="Comic Sans MS" pitchFamily="66" charset="0"/>
              </a:rPr>
              <a:t> – světlo odráží vnější povrch kulové plochy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Gold Columns">
  <a:themeElements>
    <a:clrScheme name="Motiv sady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 Columns</Template>
  <TotalTime>7531</TotalTime>
  <Words>528</Words>
  <Application>Microsoft Office PowerPoint</Application>
  <PresentationFormat>Předvádění na obrazovce (4:3)</PresentationFormat>
  <Paragraphs>97</Paragraphs>
  <Slides>16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Gold Columns</vt:lpstr>
      <vt:lpstr>Rovnica</vt:lpstr>
      <vt:lpstr>Obsah:</vt:lpstr>
      <vt:lpstr>Prezentace aplikace PowerPoint</vt:lpstr>
      <vt:lpstr>Odraz světla</vt:lpstr>
      <vt:lpstr>Rovinné zrcadlo</vt:lpstr>
      <vt:lpstr>Prezentace aplikace PowerPoint</vt:lpstr>
      <vt:lpstr>Odraz světla na rovinné ploše</vt:lpstr>
      <vt:lpstr>Odraz světla v rovinném zrcadle</vt:lpstr>
      <vt:lpstr>Odraz světla v rovinném zrcadle:</vt:lpstr>
      <vt:lpstr>Kulová zrcadla</vt:lpstr>
      <vt:lpstr>Prezentace aplikace PowerPoint</vt:lpstr>
      <vt:lpstr>Duté zrcadlo</vt:lpstr>
      <vt:lpstr>Prezentace aplikace PowerPoint</vt:lpstr>
      <vt:lpstr>Prezentace aplikace PowerPoint</vt:lpstr>
      <vt:lpstr>Vypuklé zrcadlo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Světelné jevy</dc:title>
  <dc:creator>ZŠ Bojanov sborovna</dc:creator>
  <cp:lastModifiedBy>Nejedlá Ivana</cp:lastModifiedBy>
  <cp:revision>116</cp:revision>
  <cp:lastPrinted>1601-01-01T00:00:00Z</cp:lastPrinted>
  <dcterms:created xsi:type="dcterms:W3CDTF">2017-04-27T06:41:23Z</dcterms:created>
  <dcterms:modified xsi:type="dcterms:W3CDTF">2020-05-20T17:50:24Z</dcterms:modified>
</cp:coreProperties>
</file>