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79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FD4443E-F989-4FC4-A0C8-D5A2AF1F390B}" styleName="Dunkle Formatvorlage 1 - Akz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Designformatvorlage 2 - Akz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Designformatvorlage 2 - Akz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Designformatvorlage 2 - Akz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Designformatvorlage 2 - Akz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Designformatvorlage 2 - Akz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Designformatvorlage 2 - Akz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08" autoAdjust="0"/>
  </p:normalViewPr>
  <p:slideViewPr>
    <p:cSldViewPr>
      <p:cViewPr varScale="1">
        <p:scale>
          <a:sx n="122" d="100"/>
          <a:sy n="122" d="100"/>
        </p:scale>
        <p:origin x="12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8CE57A-F198-4F95-BD46-3036D4C490A2}" type="doc">
      <dgm:prSet loTypeId="urn:microsoft.com/office/officeart/2005/8/layout/process4" loCatId="list" qsTypeId="urn:microsoft.com/office/officeart/2005/8/quickstyle/simple1#1" qsCatId="simple" csTypeId="urn:microsoft.com/office/officeart/2005/8/colors/accent2_4" csCatId="accent2" phldr="1"/>
      <dgm:spPr/>
      <dgm:t>
        <a:bodyPr/>
        <a:lstStyle/>
        <a:p>
          <a:endParaRPr lang="de-DE"/>
        </a:p>
      </dgm:t>
    </dgm:pt>
    <dgm:pt modelId="{D85800ED-FDC0-48EC-A5D2-3F69D4B450E5}">
      <dgm:prSet custT="1"/>
      <dgm:spPr/>
      <dgm:t>
        <a:bodyPr/>
        <a:lstStyle/>
        <a:p>
          <a:pPr rtl="0"/>
          <a:r>
            <a:rPr lang="cs-CZ" sz="3600" b="1" u="sng" dirty="0">
              <a:solidFill>
                <a:schemeClr val="accent2">
                  <a:lumMod val="50000"/>
                </a:schemeClr>
              </a:solidFill>
            </a:rPr>
            <a:t>Ostatní hlásky nazýváme souhlásky</a:t>
          </a:r>
          <a:r>
            <a:rPr lang="de-DE" sz="3600" b="1" u="sng" dirty="0">
              <a:solidFill>
                <a:schemeClr val="accent2">
                  <a:lumMod val="50000"/>
                </a:schemeClr>
              </a:solidFill>
            </a:rPr>
            <a:t>.</a:t>
          </a:r>
          <a:endParaRPr lang="de-DE" sz="3600" dirty="0">
            <a:solidFill>
              <a:schemeClr val="accent2">
                <a:lumMod val="50000"/>
              </a:schemeClr>
            </a:solidFill>
          </a:endParaRPr>
        </a:p>
      </dgm:t>
    </dgm:pt>
    <dgm:pt modelId="{529801C4-EABD-460F-8A79-DCD58F2E163B}" type="parTrans" cxnId="{83494719-E2C6-472E-AF4A-45420FBE5957}">
      <dgm:prSet/>
      <dgm:spPr/>
      <dgm:t>
        <a:bodyPr/>
        <a:lstStyle/>
        <a:p>
          <a:endParaRPr lang="de-DE"/>
        </a:p>
      </dgm:t>
    </dgm:pt>
    <dgm:pt modelId="{C704F7B1-5E9B-494B-A1CD-C7FB6D1594FA}" type="sibTrans" cxnId="{83494719-E2C6-472E-AF4A-45420FBE5957}">
      <dgm:prSet/>
      <dgm:spPr/>
      <dgm:t>
        <a:bodyPr/>
        <a:lstStyle/>
        <a:p>
          <a:endParaRPr lang="de-DE"/>
        </a:p>
      </dgm:t>
    </dgm:pt>
    <dgm:pt modelId="{18A7FEE2-0527-44C0-A4FA-7A4700D04BB0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cs-CZ" dirty="0"/>
            <a:t>b  c  č  d  ď  f  g  h  ch  j  k  l  m  n  ň  p  r  ř  s  š  t  ť  v  z  ž</a:t>
          </a:r>
          <a:endParaRPr lang="de-DE" dirty="0"/>
        </a:p>
      </dgm:t>
    </dgm:pt>
    <dgm:pt modelId="{C5C2764F-55C7-4CF8-8DC4-7FAA9A57271A}" type="parTrans" cxnId="{9C429BCF-E75B-4A8A-BBED-FE6395F49A75}">
      <dgm:prSet/>
      <dgm:spPr/>
      <dgm:t>
        <a:bodyPr/>
        <a:lstStyle/>
        <a:p>
          <a:endParaRPr lang="de-DE"/>
        </a:p>
      </dgm:t>
    </dgm:pt>
    <dgm:pt modelId="{4D2BB76B-76BA-4CAF-8179-B49B206BB202}" type="sibTrans" cxnId="{9C429BCF-E75B-4A8A-BBED-FE6395F49A75}">
      <dgm:prSet/>
      <dgm:spPr/>
      <dgm:t>
        <a:bodyPr/>
        <a:lstStyle/>
        <a:p>
          <a:endParaRPr lang="de-DE"/>
        </a:p>
      </dgm:t>
    </dgm:pt>
    <dgm:pt modelId="{0B7528D3-05CF-4E03-81F2-DBC1FD89266D}" type="pres">
      <dgm:prSet presAssocID="{DA8CE57A-F198-4F95-BD46-3036D4C490A2}" presName="Name0" presStyleCnt="0">
        <dgm:presLayoutVars>
          <dgm:dir/>
          <dgm:animLvl val="lvl"/>
          <dgm:resizeHandles val="exact"/>
        </dgm:presLayoutVars>
      </dgm:prSet>
      <dgm:spPr/>
    </dgm:pt>
    <dgm:pt modelId="{9FA7C8F4-F5E1-4738-A3B2-4481B4FE8473}" type="pres">
      <dgm:prSet presAssocID="{18A7FEE2-0527-44C0-A4FA-7A4700D04BB0}" presName="boxAndChildren" presStyleCnt="0"/>
      <dgm:spPr/>
    </dgm:pt>
    <dgm:pt modelId="{739B9EBF-2CB8-415F-9AA4-DA3DCFCE098B}" type="pres">
      <dgm:prSet presAssocID="{18A7FEE2-0527-44C0-A4FA-7A4700D04BB0}" presName="parentTextBox" presStyleLbl="node1" presStyleIdx="0" presStyleCnt="2" custScaleY="76924"/>
      <dgm:spPr/>
    </dgm:pt>
    <dgm:pt modelId="{59733A4E-2E04-4516-9E8D-7F91139833FC}" type="pres">
      <dgm:prSet presAssocID="{C704F7B1-5E9B-494B-A1CD-C7FB6D1594FA}" presName="sp" presStyleCnt="0"/>
      <dgm:spPr/>
    </dgm:pt>
    <dgm:pt modelId="{F7142288-C78B-46F7-B305-6E74F58AEC9A}" type="pres">
      <dgm:prSet presAssocID="{D85800ED-FDC0-48EC-A5D2-3F69D4B450E5}" presName="arrowAndChildren" presStyleCnt="0"/>
      <dgm:spPr/>
    </dgm:pt>
    <dgm:pt modelId="{71A611BE-620B-4FA6-8939-B3F9F01BFEB2}" type="pres">
      <dgm:prSet presAssocID="{D85800ED-FDC0-48EC-A5D2-3F69D4B450E5}" presName="parentTextArrow" presStyleLbl="node1" presStyleIdx="1" presStyleCnt="2" custScaleY="70017" custLinFactNeighborY="-17730"/>
      <dgm:spPr/>
    </dgm:pt>
  </dgm:ptLst>
  <dgm:cxnLst>
    <dgm:cxn modelId="{83494719-E2C6-472E-AF4A-45420FBE5957}" srcId="{DA8CE57A-F198-4F95-BD46-3036D4C490A2}" destId="{D85800ED-FDC0-48EC-A5D2-3F69D4B450E5}" srcOrd="0" destOrd="0" parTransId="{529801C4-EABD-460F-8A79-DCD58F2E163B}" sibTransId="{C704F7B1-5E9B-494B-A1CD-C7FB6D1594FA}"/>
    <dgm:cxn modelId="{0FCAED79-2448-4B1B-AD5A-F7D849556E63}" type="presOf" srcId="{DA8CE57A-F198-4F95-BD46-3036D4C490A2}" destId="{0B7528D3-05CF-4E03-81F2-DBC1FD89266D}" srcOrd="0" destOrd="0" presId="urn:microsoft.com/office/officeart/2005/8/layout/process4"/>
    <dgm:cxn modelId="{D3AD8283-E11A-43C0-9C39-AA70BC86541A}" type="presOf" srcId="{D85800ED-FDC0-48EC-A5D2-3F69D4B450E5}" destId="{71A611BE-620B-4FA6-8939-B3F9F01BFEB2}" srcOrd="0" destOrd="0" presId="urn:microsoft.com/office/officeart/2005/8/layout/process4"/>
    <dgm:cxn modelId="{838449C0-ECCD-46FB-8CAA-242171FB1C3E}" type="presOf" srcId="{18A7FEE2-0527-44C0-A4FA-7A4700D04BB0}" destId="{739B9EBF-2CB8-415F-9AA4-DA3DCFCE098B}" srcOrd="0" destOrd="0" presId="urn:microsoft.com/office/officeart/2005/8/layout/process4"/>
    <dgm:cxn modelId="{9C429BCF-E75B-4A8A-BBED-FE6395F49A75}" srcId="{DA8CE57A-F198-4F95-BD46-3036D4C490A2}" destId="{18A7FEE2-0527-44C0-A4FA-7A4700D04BB0}" srcOrd="1" destOrd="0" parTransId="{C5C2764F-55C7-4CF8-8DC4-7FAA9A57271A}" sibTransId="{4D2BB76B-76BA-4CAF-8179-B49B206BB202}"/>
    <dgm:cxn modelId="{D815C823-7B79-4359-B0AA-22E4A6B559F0}" type="presParOf" srcId="{0B7528D3-05CF-4E03-81F2-DBC1FD89266D}" destId="{9FA7C8F4-F5E1-4738-A3B2-4481B4FE8473}" srcOrd="0" destOrd="0" presId="urn:microsoft.com/office/officeart/2005/8/layout/process4"/>
    <dgm:cxn modelId="{CE44D5AD-3481-460A-B6D7-CCF338F2BBB7}" type="presParOf" srcId="{9FA7C8F4-F5E1-4738-A3B2-4481B4FE8473}" destId="{739B9EBF-2CB8-415F-9AA4-DA3DCFCE098B}" srcOrd="0" destOrd="0" presId="urn:microsoft.com/office/officeart/2005/8/layout/process4"/>
    <dgm:cxn modelId="{4517E59B-E91A-498F-9353-EDDD65A00530}" type="presParOf" srcId="{0B7528D3-05CF-4E03-81F2-DBC1FD89266D}" destId="{59733A4E-2E04-4516-9E8D-7F91139833FC}" srcOrd="1" destOrd="0" presId="urn:microsoft.com/office/officeart/2005/8/layout/process4"/>
    <dgm:cxn modelId="{8B179401-1B31-43EC-875D-6042384B923E}" type="presParOf" srcId="{0B7528D3-05CF-4E03-81F2-DBC1FD89266D}" destId="{F7142288-C78B-46F7-B305-6E74F58AEC9A}" srcOrd="2" destOrd="0" presId="urn:microsoft.com/office/officeart/2005/8/layout/process4"/>
    <dgm:cxn modelId="{7A04D540-D29F-452B-818E-7B4668AEAFBB}" type="presParOf" srcId="{F7142288-C78B-46F7-B305-6E74F58AEC9A}" destId="{71A611BE-620B-4FA6-8939-B3F9F01BFEB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9B9EBF-2CB8-415F-9AA4-DA3DCFCE098B}">
      <dsp:nvSpPr>
        <dsp:cNvPr id="0" name=""/>
        <dsp:cNvSpPr/>
      </dsp:nvSpPr>
      <dsp:spPr>
        <a:xfrm>
          <a:off x="0" y="2213032"/>
          <a:ext cx="6400800" cy="1602619"/>
        </a:xfrm>
        <a:prstGeom prst="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400" kern="1200" dirty="0"/>
            <a:t>b  c  č  d  ď  f  g  h  ch  j  k  l  m  n  ň  p  r  ř  s  š  t  ť  v  z  ž</a:t>
          </a:r>
          <a:endParaRPr lang="de-DE" sz="3400" kern="1200" dirty="0"/>
        </a:p>
      </dsp:txBody>
      <dsp:txXfrm>
        <a:off x="0" y="2213032"/>
        <a:ext cx="6400800" cy="1602619"/>
      </dsp:txXfrm>
    </dsp:sp>
    <dsp:sp modelId="{71A611BE-620B-4FA6-8939-B3F9F01BFEB2}">
      <dsp:nvSpPr>
        <dsp:cNvPr id="0" name=""/>
        <dsp:cNvSpPr/>
      </dsp:nvSpPr>
      <dsp:spPr>
        <a:xfrm rot="10800000">
          <a:off x="0" y="0"/>
          <a:ext cx="6400800" cy="2243511"/>
        </a:xfrm>
        <a:prstGeom prst="upArrowCallout">
          <a:avLst/>
        </a:prstGeom>
        <a:solidFill>
          <a:schemeClr val="accent2">
            <a:shade val="50000"/>
            <a:hueOff val="290709"/>
            <a:satOff val="35844"/>
            <a:lumOff val="4073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u="sng" kern="1200" dirty="0">
              <a:solidFill>
                <a:schemeClr val="accent2">
                  <a:lumMod val="50000"/>
                </a:schemeClr>
              </a:solidFill>
            </a:rPr>
            <a:t>Ostatní hlásky nazýváme souhlásky</a:t>
          </a:r>
          <a:r>
            <a:rPr lang="de-DE" sz="3600" b="1" u="sng" kern="1200" dirty="0">
              <a:solidFill>
                <a:schemeClr val="accent2">
                  <a:lumMod val="50000"/>
                </a:schemeClr>
              </a:solidFill>
            </a:rPr>
            <a:t>.</a:t>
          </a:r>
          <a:endParaRPr lang="de-DE" sz="3600" kern="1200" dirty="0">
            <a:solidFill>
              <a:schemeClr val="accent2">
                <a:lumMod val="50000"/>
              </a:schemeClr>
            </a:solidFill>
          </a:endParaRPr>
        </a:p>
      </dsp:txBody>
      <dsp:txXfrm rot="10800000">
        <a:off x="0" y="0"/>
        <a:ext cx="6400800" cy="1457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B95F028-1D3D-4FC3-A2FA-A5A957B9AA60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94F027A-77D8-45AD-900B-4E7DBB6A8E3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22531" name="Foliennummernplatzhalt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EF1BA9-C260-445E-8C34-49404D99FCBA}" type="slidenum">
              <a:rPr lang="de-DE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90CAE-D09C-4B4E-ABE3-422765169512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4FCF8-7184-4686-85BF-AC48C5028F9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D2B21-CC96-4A46-A98E-9E19B0C13FAD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F5475-78D8-4AAE-869A-5336E57184A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7B6B0-90E1-4FBA-AF42-4046DF00BD8E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DB784-20FE-41AF-9527-0AD1310FC17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A07D2-194A-47DB-8F58-BA35949F99AF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47598-52B6-4B9D-AA92-AC66515462B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74CE4-3F2E-4115-8220-D1CD59AC9C17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910B7-3759-427B-814E-B7AB14DCD66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3EF4A-DACA-4001-9704-1242E85AEEBE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79DCD-1C5E-4CEC-BC52-F841477C082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E315D-8527-4C3A-B8BC-97CFAC651E61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AF490-130C-47FD-87C0-79E4C377E44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2BFBE-2F92-435E-B892-E12B4F99946A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480B2-B9F1-420A-AAB3-BBF7A1DE995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974B3-3199-441C-BBAF-5F748FDA703A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24734-E14F-4650-B9F9-570EE35E8F8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AE457-B344-4B5F-8783-E8B731085483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2B5AE-C7C2-4DC9-A686-CE8B8368112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F4152-7CF0-467C-872E-6A6F1A03CF82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978E9-A0B7-423F-BA0D-14727ECA94E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7944E3-64D7-4B72-80BC-746EFAF19F7B}" type="datetimeFigureOut">
              <a:rPr lang="de-DE"/>
              <a:pPr>
                <a:defRPr/>
              </a:pPr>
              <a:t>14.06.2020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6F8D9D-4BD0-4E46-B3B3-6A47779103B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2" r:id="rId2"/>
    <p:sldLayoutId id="2147483721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22" r:id="rId9"/>
    <p:sldLayoutId id="2147483718" r:id="rId10"/>
    <p:sldLayoutId id="2147483719" r:id="rId11"/>
  </p:sldLayoutIdLst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84325" y="2532417"/>
            <a:ext cx="7175351" cy="1793167"/>
          </a:xfrm>
        </p:spPr>
        <p:txBody>
          <a:bodyPr anchor="ctr"/>
          <a:lstStyle/>
          <a:p>
            <a:pPr marL="18288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cs-CZ" u="sng" dirty="0"/>
              <a:t>Rozdělení hlásek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6512511" cy="1143000"/>
          </a:xfrm>
        </p:spPr>
        <p:txBody>
          <a:bodyPr anchor="ctr"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cs-CZ" u="sng" dirty="0"/>
              <a:t>Rozdělení hlásek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971550" y="2420938"/>
            <a:ext cx="7272338" cy="2808287"/>
          </a:xfrm>
        </p:spPr>
        <p:txBody>
          <a:bodyPr anchor="ctr"/>
          <a:lstStyle/>
          <a:p>
            <a:pPr marL="0" indent="0" algn="ctr" eaLnBrk="1" hangingPunct="1">
              <a:buFont typeface="Georgia" pitchFamily="18" charset="0"/>
              <a:buNone/>
            </a:pPr>
            <a:r>
              <a:rPr lang="cs-CZ" sz="4500" b="1"/>
              <a:t>Hlásky dělíme na samohlásky, dvojhlásky a souhlásky.</a:t>
            </a:r>
            <a:endParaRPr lang="de-DE" sz="45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512511" cy="1143000"/>
          </a:xfrm>
        </p:spPr>
        <p:txBody>
          <a:bodyPr anchor="ctr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cs-CZ" u="sng" dirty="0"/>
              <a:t>Samohlásky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611188" y="1484313"/>
            <a:ext cx="7777162" cy="5119687"/>
          </a:xfrm>
        </p:spPr>
        <p:txBody>
          <a:bodyPr rtlCol="0">
            <a:normAutofit fontScale="92500" lnSpcReduction="20000"/>
          </a:bodyPr>
          <a:lstStyle/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5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Samohlásky jsou hlásky, které mohou samy nebo se souhláskami tvořit slabiky.</a:t>
            </a:r>
            <a:endParaRPr lang="de-DE" sz="250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de-DE" sz="2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de-DE" sz="2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de-DE" sz="2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de-DE" sz="2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de-DE" sz="2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de-DE" sz="2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de-DE" sz="2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Dělíme je na </a:t>
            </a:r>
            <a:r>
              <a:rPr lang="cs-CZ" sz="25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krátké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cs-CZ" sz="2500" b="1" dirty="0">
                <a:solidFill>
                  <a:srgbClr val="00B050"/>
                </a:solidFill>
              </a:rPr>
              <a:t>a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de-DE" sz="2500" b="1" dirty="0">
                <a:solidFill>
                  <a:srgbClr val="00B050"/>
                </a:solidFill>
              </a:rPr>
              <a:t> </a:t>
            </a:r>
            <a:r>
              <a:rPr lang="cs-CZ" sz="2500" b="1" dirty="0">
                <a:solidFill>
                  <a:srgbClr val="00B050"/>
                </a:solidFill>
              </a:rPr>
              <a:t>e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de-DE" sz="2500" b="1" dirty="0">
                <a:solidFill>
                  <a:srgbClr val="00B050"/>
                </a:solidFill>
              </a:rPr>
              <a:t> </a:t>
            </a:r>
            <a:r>
              <a:rPr lang="cs-CZ" sz="2500" b="1" dirty="0">
                <a:solidFill>
                  <a:srgbClr val="00B050"/>
                </a:solidFill>
              </a:rPr>
              <a:t>i/y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de-DE" sz="2500" b="1" dirty="0">
                <a:solidFill>
                  <a:srgbClr val="00B050"/>
                </a:solidFill>
              </a:rPr>
              <a:t> </a:t>
            </a:r>
            <a:r>
              <a:rPr lang="cs-CZ" sz="2500" b="1" dirty="0">
                <a:solidFill>
                  <a:srgbClr val="00B050"/>
                </a:solidFill>
              </a:rPr>
              <a:t>o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de-DE" sz="2500" b="1" dirty="0">
                <a:solidFill>
                  <a:srgbClr val="00B050"/>
                </a:solidFill>
              </a:rPr>
              <a:t> </a:t>
            </a:r>
            <a:r>
              <a:rPr lang="cs-CZ" sz="2500" b="1" dirty="0">
                <a:solidFill>
                  <a:srgbClr val="00B050"/>
                </a:solidFill>
              </a:rPr>
              <a:t>u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a </a:t>
            </a:r>
            <a:r>
              <a:rPr lang="cs-CZ" sz="25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dlouhé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cs-CZ" sz="2500" b="1" dirty="0">
                <a:solidFill>
                  <a:srgbClr val="7030A0"/>
                </a:solidFill>
              </a:rPr>
              <a:t>á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de-DE" sz="2500" b="1" dirty="0">
                <a:solidFill>
                  <a:srgbClr val="7030A0"/>
                </a:solidFill>
              </a:rPr>
              <a:t> </a:t>
            </a:r>
            <a:r>
              <a:rPr lang="cs-CZ" sz="2500" b="1" dirty="0">
                <a:solidFill>
                  <a:srgbClr val="7030A0"/>
                </a:solidFill>
              </a:rPr>
              <a:t>é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de-DE" sz="2500" b="1" dirty="0">
                <a:solidFill>
                  <a:srgbClr val="7030A0"/>
                </a:solidFill>
              </a:rPr>
              <a:t> </a:t>
            </a:r>
            <a:r>
              <a:rPr lang="cs-CZ" sz="2500" b="1" dirty="0">
                <a:solidFill>
                  <a:srgbClr val="7030A0"/>
                </a:solidFill>
              </a:rPr>
              <a:t>í/ý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de-DE" sz="2500" b="1" dirty="0">
                <a:solidFill>
                  <a:srgbClr val="7030A0"/>
                </a:solidFill>
              </a:rPr>
              <a:t> </a:t>
            </a:r>
            <a:r>
              <a:rPr lang="cs-CZ" sz="2500" b="1" dirty="0">
                <a:solidFill>
                  <a:srgbClr val="7030A0"/>
                </a:solidFill>
              </a:rPr>
              <a:t>ó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de-DE" sz="2500" b="1" dirty="0">
                <a:solidFill>
                  <a:srgbClr val="7030A0"/>
                </a:solidFill>
              </a:rPr>
              <a:t> </a:t>
            </a:r>
            <a:r>
              <a:rPr lang="cs-CZ" sz="2500" b="1" dirty="0">
                <a:solidFill>
                  <a:srgbClr val="7030A0"/>
                </a:solidFill>
              </a:rPr>
              <a:t>ú/ů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de-DE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cs-CZ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Dvojice písmen i/y, í/ý, ú/ů označují vždy stejnou hlásku – obě písmena vyslovujeme stejně (zavři oči a vyslov písmena i/y, í/ý a ú/ů).</a:t>
            </a:r>
            <a:r>
              <a:rPr lang="de-DE" sz="2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2500" dirty="0">
                <a:solidFill>
                  <a:schemeClr val="tx1"/>
                </a:solidFill>
              </a:rPr>
              <a:t>Napsaná hláska je písmeno.</a:t>
            </a:r>
          </a:p>
        </p:txBody>
      </p:sp>
      <p:graphicFrame>
        <p:nvGraphicFramePr>
          <p:cNvPr id="4" name="Tabelle 3"/>
          <p:cNvGraphicFramePr>
            <a:graphicFrameLocks noGrp="1"/>
          </p:cNvGraphicFramePr>
          <p:nvPr/>
        </p:nvGraphicFramePr>
        <p:xfrm>
          <a:off x="2051050" y="2349500"/>
          <a:ext cx="4824537" cy="23762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8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8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8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A</a:t>
                      </a:r>
                      <a:endParaRPr lang="de-D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Alena</a:t>
                      </a:r>
                      <a:endParaRPr lang="de-DE" sz="20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>
                          <a:solidFill>
                            <a:srgbClr val="FF0000"/>
                          </a:solidFill>
                          <a:effectLst/>
                        </a:rPr>
                        <a:t>A</a:t>
                      </a:r>
                      <a:r>
                        <a:rPr lang="cs-CZ" sz="2000" u="none" strike="noStrike">
                          <a:effectLst/>
                        </a:rPr>
                        <a:t> / </a:t>
                      </a:r>
                      <a:r>
                        <a:rPr lang="cs-CZ" sz="2000" b="1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le</a:t>
                      </a:r>
                      <a:r>
                        <a:rPr lang="cs-CZ" sz="2000" u="none" strike="noStrike">
                          <a:effectLst/>
                        </a:rPr>
                        <a:t> / </a:t>
                      </a:r>
                      <a:r>
                        <a:rPr lang="cs-CZ" sz="2000" b="1" u="none" strike="noStrike" kern="120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endParaRPr lang="de-DE" sz="2000" b="1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E</a:t>
                      </a:r>
                      <a:endParaRPr lang="de-D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</a:t>
                      </a:r>
                      <a:endParaRPr lang="de-DE" sz="20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E</a:t>
                      </a:r>
                      <a:r>
                        <a:rPr lang="cs-CZ" sz="2000" u="none" strike="noStrike" dirty="0">
                          <a:effectLst/>
                        </a:rPr>
                        <a:t> / </a:t>
                      </a:r>
                      <a:r>
                        <a:rPr lang="cs-CZ" sz="2000" b="1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</a:t>
                      </a:r>
                      <a:endParaRPr lang="de-DE" sz="2000" b="1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I</a:t>
                      </a:r>
                      <a:endParaRPr lang="de-D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Iveta</a:t>
                      </a:r>
                      <a:endParaRPr lang="de-DE" sz="20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cs-CZ" sz="2000" u="none" strike="noStrike" dirty="0">
                          <a:effectLst/>
                        </a:rPr>
                        <a:t> </a:t>
                      </a:r>
                      <a:r>
                        <a:rPr lang="de-DE" sz="2000" u="none" strike="noStrike" dirty="0">
                          <a:effectLst/>
                        </a:rPr>
                        <a:t> </a:t>
                      </a:r>
                      <a:r>
                        <a:rPr lang="cs-CZ" sz="2000" u="none" strike="noStrike" dirty="0">
                          <a:effectLst/>
                        </a:rPr>
                        <a:t>/ </a:t>
                      </a:r>
                      <a:r>
                        <a:rPr lang="cs-CZ" sz="2000" b="1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de-DE" sz="2000" b="1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000" u="none" strike="noStrike" dirty="0">
                          <a:effectLst/>
                        </a:rPr>
                        <a:t>/ </a:t>
                      </a:r>
                      <a:r>
                        <a:rPr lang="cs-CZ" sz="2000" b="1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</a:t>
                      </a:r>
                      <a:endParaRPr lang="de-DE" sz="2000" b="1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Y</a:t>
                      </a:r>
                      <a:endParaRPr lang="de-D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Yveta</a:t>
                      </a:r>
                      <a:endParaRPr lang="de-DE" sz="20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de-DE" sz="2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000" u="none" strike="noStrike" dirty="0">
                          <a:effectLst/>
                        </a:rPr>
                        <a:t>/ </a:t>
                      </a:r>
                      <a:r>
                        <a:rPr lang="cs-CZ" sz="2000" b="1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</a:t>
                      </a:r>
                      <a:r>
                        <a:rPr lang="de-DE" sz="2000" u="none" strike="noStrike" dirty="0">
                          <a:effectLst/>
                        </a:rPr>
                        <a:t> </a:t>
                      </a:r>
                      <a:r>
                        <a:rPr lang="cs-CZ" sz="2000" u="none" strike="noStrike" dirty="0">
                          <a:effectLst/>
                        </a:rPr>
                        <a:t>/ </a:t>
                      </a:r>
                      <a:r>
                        <a:rPr lang="cs-CZ" sz="2000" b="1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</a:t>
                      </a:r>
                      <a:endParaRPr lang="de-DE" sz="2000" b="1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O</a:t>
                      </a:r>
                      <a:endParaRPr lang="de-D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</a:t>
                      </a:r>
                      <a:endParaRPr lang="de-DE" sz="20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de-DE" sz="2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000" u="none" strike="noStrike" dirty="0">
                          <a:effectLst/>
                        </a:rPr>
                        <a:t>/ </a:t>
                      </a:r>
                      <a:r>
                        <a:rPr lang="cs-CZ" sz="2000" b="1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de-DE" sz="2000" b="1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000" u="none" strike="noStrike" dirty="0">
                          <a:effectLst/>
                        </a:rPr>
                        <a:t>/ </a:t>
                      </a:r>
                      <a:r>
                        <a:rPr lang="cs-CZ" sz="2000" b="1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de-DE" sz="2000" b="1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u="none" strike="noStrike" dirty="0">
                          <a:effectLst/>
                        </a:rPr>
                        <a:t>U </a:t>
                      </a:r>
                      <a:endParaRPr lang="de-D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Uran</a:t>
                      </a:r>
                      <a:endParaRPr lang="de-DE" sz="20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lang="cs-CZ" sz="2000" u="none" strike="noStrike" dirty="0">
                          <a:effectLst/>
                        </a:rPr>
                        <a:t> / </a:t>
                      </a:r>
                      <a:r>
                        <a:rPr lang="cs-CZ" sz="2000" b="1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</a:t>
                      </a:r>
                      <a:endParaRPr lang="de-DE" sz="2000" b="1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6512511" cy="1143000"/>
          </a:xfrm>
        </p:spPr>
        <p:txBody>
          <a:bodyPr anchor="ctr"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cs-CZ" u="sng" dirty="0">
                <a:effectLst/>
              </a:rPr>
              <a:t>Dvojhlásky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755650" y="1628775"/>
            <a:ext cx="7561263" cy="4537075"/>
          </a:xfrm>
        </p:spPr>
        <p:txBody>
          <a:bodyPr rtlCol="0">
            <a:normAutofit/>
          </a:bodyPr>
          <a:lstStyle/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Dvojhlásky</a:t>
            </a:r>
            <a:r>
              <a:rPr lang="cs-CZ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jsou složené ze dvou samohlásek a mohou se souhláskami nebo samy tvořit slabiku</a:t>
            </a:r>
            <a:r>
              <a:rPr lang="de-DE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de-DE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de-DE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algn="ctr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au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to)</a:t>
            </a:r>
            <a:endParaRPr lang="de-DE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algn="ctr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(l</a:t>
            </a: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ka)</a:t>
            </a:r>
            <a:endParaRPr lang="de-DE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algn="ctr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eu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cs-CZ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eu</a:t>
            </a: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ro)</a:t>
            </a:r>
            <a:endParaRPr lang="de-DE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eaLnBrk="1" fontAlgn="auto" hangingPunct="1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endParaRPr lang="de-D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008112"/>
          </a:xfrm>
        </p:spPr>
        <p:txBody>
          <a:bodyPr anchor="ctr"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cs-CZ" u="sng" dirty="0"/>
              <a:t>Souhlásky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sz="quarter" idx="13"/>
          </p:nvPr>
        </p:nvGraphicFramePr>
        <p:xfrm>
          <a:off x="1331640" y="1412776"/>
          <a:ext cx="6400800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hteck 4"/>
          <p:cNvSpPr/>
          <p:nvPr/>
        </p:nvSpPr>
        <p:spPr>
          <a:xfrm>
            <a:off x="1331913" y="5373688"/>
            <a:ext cx="6408737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u="sng" dirty="0">
                <a:latin typeface="+mn-lt"/>
              </a:rPr>
              <a:t>Souhlásky dělíme na</a:t>
            </a:r>
            <a:endParaRPr lang="de-DE" sz="2400" dirty="0"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dirty="0">
                <a:latin typeface="+mn-lt"/>
              </a:rPr>
              <a:t> </a:t>
            </a:r>
            <a:r>
              <a:rPr lang="cs-CZ" sz="24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tvrdé, měkké a obojetné.</a:t>
            </a:r>
            <a:endParaRPr lang="de-DE" sz="2400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6512511" cy="1143000"/>
          </a:xfrm>
        </p:spPr>
        <p:txBody>
          <a:bodyPr anchor="ctr"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cs-CZ" u="sng" dirty="0">
                <a:effectLst/>
              </a:rPr>
              <a:t>Tvrdé souhlásky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900113" y="2420938"/>
            <a:ext cx="7488237" cy="3024187"/>
          </a:xfrm>
        </p:spPr>
        <p:txBody>
          <a:bodyPr rtlCol="0">
            <a:normAutofit/>
          </a:bodyPr>
          <a:lstStyle/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Tvrdé souhlásky jsou 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ch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k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de-DE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Píšeme po nich </a:t>
            </a:r>
            <a:r>
              <a:rPr lang="cs-CZ" sz="2600" b="1" dirty="0">
                <a:solidFill>
                  <a:schemeClr val="bg2">
                    <a:lumMod val="50000"/>
                  </a:schemeClr>
                </a:solidFill>
              </a:rPr>
              <a:t>y/y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de-DE" sz="2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Tvrdé slabiky jsou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hy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chy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ky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ry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dy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ty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ny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de-DE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de-DE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6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Pamatujte si tuto říkanku:</a:t>
            </a:r>
            <a:endParaRPr lang="de-DE" sz="26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Hy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chy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ky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ry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dy</a:t>
            </a:r>
            <a:r>
              <a:rPr lang="de-DE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ty</a:t>
            </a:r>
            <a:r>
              <a:rPr lang="de-DE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ny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tam se píše tvrdé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y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!</a:t>
            </a:r>
            <a:endParaRPr lang="de-DE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6512511" cy="1143000"/>
          </a:xfrm>
        </p:spPr>
        <p:txBody>
          <a:bodyPr anchor="ctr"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cs-CZ" u="sng" dirty="0"/>
              <a:t>Měkké souhlásky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684213" y="2349500"/>
            <a:ext cx="7991475" cy="3382963"/>
          </a:xfrm>
        </p:spPr>
        <p:txBody>
          <a:bodyPr rtlCol="0">
            <a:noAutofit/>
          </a:bodyPr>
          <a:lstStyle/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Měkké souhlásky jsou 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ž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š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č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ř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j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ď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ť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ň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Píšeme po nich </a:t>
            </a:r>
            <a:r>
              <a:rPr lang="cs-CZ" sz="2600" b="1" dirty="0">
                <a:solidFill>
                  <a:schemeClr val="bg2">
                    <a:lumMod val="50000"/>
                  </a:schemeClr>
                </a:solidFill>
              </a:rPr>
              <a:t>i/í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de-DE" sz="2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Měkké slabiky jsou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ži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ši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či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ři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ci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ji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ti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ni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de-DE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de-DE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6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Pamatujte si tuto říkanku:</a:t>
            </a:r>
            <a:endParaRPr lang="de-DE" sz="26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Ži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ši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či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ři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ci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ji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di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ti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ni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tam se píše měkké </a:t>
            </a:r>
            <a:r>
              <a:rPr lang="cs-CZ" sz="2600" b="1" dirty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cs-CZ" sz="2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!</a:t>
            </a:r>
            <a:endParaRPr lang="de-DE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512511" cy="1143000"/>
          </a:xfrm>
        </p:spPr>
        <p:txBody>
          <a:bodyPr anchor="ctr"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cs-CZ" u="sng" dirty="0">
                <a:effectLst/>
              </a:rPr>
              <a:t>Obojetné souhlásky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827088" y="2997200"/>
            <a:ext cx="7632700" cy="719138"/>
          </a:xfrm>
        </p:spPr>
        <p:txBody>
          <a:bodyPr/>
          <a:lstStyle/>
          <a:p>
            <a:pPr eaLnBrk="1" hangingPunct="1"/>
            <a:r>
              <a:rPr lang="cs-CZ" sz="2600" b="1"/>
              <a:t>Obojetné souhlásky jsou  b,</a:t>
            </a:r>
            <a:r>
              <a:rPr lang="de-DE" sz="2600" b="1"/>
              <a:t> </a:t>
            </a:r>
            <a:r>
              <a:rPr lang="cs-CZ" sz="2600" b="1"/>
              <a:t>f,</a:t>
            </a:r>
            <a:r>
              <a:rPr lang="de-DE" sz="2600" b="1"/>
              <a:t> </a:t>
            </a:r>
            <a:r>
              <a:rPr lang="cs-CZ" sz="2600" b="1"/>
              <a:t>l,</a:t>
            </a:r>
            <a:r>
              <a:rPr lang="de-DE" sz="2600" b="1"/>
              <a:t> </a:t>
            </a:r>
            <a:r>
              <a:rPr lang="cs-CZ" sz="2600" b="1"/>
              <a:t>m,</a:t>
            </a:r>
            <a:r>
              <a:rPr lang="de-DE" sz="2600" b="1"/>
              <a:t> </a:t>
            </a:r>
            <a:r>
              <a:rPr lang="cs-CZ" sz="2600" b="1"/>
              <a:t>p,</a:t>
            </a:r>
            <a:r>
              <a:rPr lang="de-DE" sz="2600" b="1"/>
              <a:t> </a:t>
            </a:r>
            <a:r>
              <a:rPr lang="cs-CZ" sz="2600" b="1"/>
              <a:t>s,</a:t>
            </a:r>
            <a:r>
              <a:rPr lang="de-DE" sz="2600" b="1"/>
              <a:t> </a:t>
            </a:r>
            <a:r>
              <a:rPr lang="cs-CZ" sz="2600" b="1"/>
              <a:t>v,</a:t>
            </a:r>
            <a:r>
              <a:rPr lang="de-DE" sz="2600" b="1"/>
              <a:t> </a:t>
            </a:r>
            <a:r>
              <a:rPr lang="cs-CZ" sz="2600" b="1"/>
              <a:t>z. </a:t>
            </a:r>
            <a:endParaRPr lang="de-DE" sz="2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</TotalTime>
  <Words>384</Words>
  <Application>Microsoft Office PowerPoint</Application>
  <PresentationFormat>Předvádění na obrazovce (4:3)</PresentationFormat>
  <Paragraphs>58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Trebuchet MS</vt:lpstr>
      <vt:lpstr>Slipstream</vt:lpstr>
      <vt:lpstr>Rozdělení hlásek</vt:lpstr>
      <vt:lpstr>Rozdělení hlásek</vt:lpstr>
      <vt:lpstr>Samohlásky</vt:lpstr>
      <vt:lpstr>Dvojhlásky</vt:lpstr>
      <vt:lpstr>Souhlásky</vt:lpstr>
      <vt:lpstr>Tvrdé souhlásky</vt:lpstr>
      <vt:lpstr>Měkké souhlásky</vt:lpstr>
      <vt:lpstr>Obojetné souhlásky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Rozdělení_hlásek</dc:title>
  <dc:creator>Alena Stanikova</dc:creator>
  <cp:lastModifiedBy>Michal Jílek</cp:lastModifiedBy>
  <cp:revision>34</cp:revision>
  <dcterms:created xsi:type="dcterms:W3CDTF">2011-11-18T10:59:23Z</dcterms:created>
  <dcterms:modified xsi:type="dcterms:W3CDTF">2020-06-14T06:54:33Z</dcterms:modified>
</cp:coreProperties>
</file>