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72" r:id="rId2"/>
    <p:sldId id="292" r:id="rId3"/>
    <p:sldId id="296" r:id="rId4"/>
    <p:sldId id="300" r:id="rId5"/>
    <p:sldId id="297" r:id="rId6"/>
    <p:sldId id="303" r:id="rId7"/>
    <p:sldId id="304" r:id="rId8"/>
    <p:sldId id="305" r:id="rId9"/>
    <p:sldId id="306" r:id="rId10"/>
    <p:sldId id="302" r:id="rId11"/>
    <p:sldId id="271" r:id="rId12"/>
    <p:sldId id="301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17" autoAdjust="0"/>
    <p:restoredTop sz="94660"/>
  </p:normalViewPr>
  <p:slideViewPr>
    <p:cSldViewPr>
      <p:cViewPr varScale="1">
        <p:scale>
          <a:sx n="117" d="100"/>
          <a:sy n="117" d="100"/>
        </p:scale>
        <p:origin x="9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D28B3-428A-4C4F-8836-991341EA51A8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3649-32F0-40F6-B4FB-B34B31F9B87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2063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CE2299-DEEC-418C-B0EE-7E02467BB7C6}" type="datetimeFigureOut">
              <a:rPr lang="cs-CZ" smtClean="0"/>
              <a:pPr/>
              <a:t>3.6.2020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8F53D0-ED07-4631-80FA-669858AA137B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strips dir="ru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Souhlásky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i="1" dirty="0"/>
              <a:t>rozlišujeme:</a:t>
            </a:r>
          </a:p>
          <a:p>
            <a:pPr>
              <a:buNone/>
            </a:pPr>
            <a:endParaRPr lang="cs-CZ" sz="2800" i="1" dirty="0"/>
          </a:p>
          <a:p>
            <a:pPr marL="514350" indent="-514350">
              <a:buNone/>
            </a:pPr>
            <a:r>
              <a:rPr lang="cs-CZ" sz="2800" b="1" dirty="0"/>
              <a:t>1) Znělé – </a:t>
            </a:r>
            <a:r>
              <a:rPr lang="cs-CZ" sz="2800" dirty="0"/>
              <a:t>hlasivky se chvějí (označujeme </a:t>
            </a:r>
            <a:r>
              <a:rPr lang="cs-CZ" sz="3600" b="1" dirty="0">
                <a:solidFill>
                  <a:srgbClr val="00B050"/>
                </a:solidFill>
              </a:rPr>
              <a:t>z.</a:t>
            </a:r>
            <a:r>
              <a:rPr lang="cs-CZ" sz="2800" dirty="0"/>
              <a:t>)</a:t>
            </a:r>
          </a:p>
          <a:p>
            <a:pPr marL="514350" indent="-514350">
              <a:buNone/>
            </a:pPr>
            <a:endParaRPr lang="cs-CZ" sz="2800" b="1" dirty="0"/>
          </a:p>
          <a:p>
            <a:pPr marL="514350" indent="-514350">
              <a:buNone/>
            </a:pPr>
            <a:r>
              <a:rPr lang="cs-CZ" sz="2800" b="1" dirty="0"/>
              <a:t>2) Neznělé – </a:t>
            </a:r>
            <a:r>
              <a:rPr lang="cs-CZ" sz="2800" dirty="0"/>
              <a:t>hlasivky se nechvějí (označujeme </a:t>
            </a:r>
            <a:r>
              <a:rPr lang="cs-CZ" sz="3600" b="1" dirty="0">
                <a:solidFill>
                  <a:srgbClr val="00B050"/>
                </a:solidFill>
              </a:rPr>
              <a:t>n.</a:t>
            </a:r>
            <a:r>
              <a:rPr lang="cs-CZ" sz="2800" dirty="0"/>
              <a:t>)</a:t>
            </a:r>
          </a:p>
          <a:p>
            <a:pPr marL="514350" indent="-514350">
              <a:buNone/>
            </a:pPr>
            <a:r>
              <a:rPr lang="cs-CZ" sz="2800" dirty="0"/>
              <a:t>    </a:t>
            </a:r>
          </a:p>
          <a:p>
            <a:pPr marL="514350" indent="-514350">
              <a:buNone/>
            </a:pPr>
            <a:endParaRPr lang="cs-CZ" sz="2800" dirty="0"/>
          </a:p>
          <a:p>
            <a:pPr marL="514350" indent="-514350">
              <a:buNone/>
            </a:pPr>
            <a:endParaRPr lang="cs-CZ" sz="2800" i="1" dirty="0"/>
          </a:p>
          <a:p>
            <a:pPr>
              <a:buNone/>
            </a:pPr>
            <a:endParaRPr lang="cs-CZ" sz="2800" i="1" dirty="0"/>
          </a:p>
          <a:p>
            <a:pPr>
              <a:buNone/>
            </a:pPr>
            <a:endParaRPr lang="cs-CZ" i="1" dirty="0"/>
          </a:p>
          <a:p>
            <a:pPr>
              <a:buNone/>
            </a:pPr>
            <a:endParaRPr lang="cs-CZ" i="1" dirty="0"/>
          </a:p>
          <a:p>
            <a:pPr>
              <a:buNone/>
            </a:pPr>
            <a:endParaRPr lang="cs-CZ" i="1" dirty="0"/>
          </a:p>
        </p:txBody>
      </p:sp>
    </p:spTree>
  </p:cSld>
  <p:clrMapOvr>
    <a:masterClrMapping/>
  </p:clrMapOvr>
  <p:transition>
    <p:strips dir="r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5400" dirty="0"/>
              <a:t>Zjednodušená výslovnost některých souhláskových skupin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Pouze v ojedinělých případech</a:t>
            </a:r>
          </a:p>
          <a:p>
            <a:endParaRPr lang="cs-CZ" dirty="0"/>
          </a:p>
          <a:p>
            <a:r>
              <a:rPr lang="cs-CZ" dirty="0"/>
              <a:t>např. dcera [</a:t>
            </a:r>
            <a:r>
              <a:rPr lang="cs-CZ" dirty="0" err="1"/>
              <a:t>cera</a:t>
            </a:r>
            <a:r>
              <a:rPr lang="cs-CZ" dirty="0"/>
              <a:t>] , srdce [srce]</a:t>
            </a:r>
          </a:p>
          <a:p>
            <a:endParaRPr lang="cs-CZ" dirty="0"/>
          </a:p>
          <a:p>
            <a:r>
              <a:rPr lang="cs-CZ" dirty="0">
                <a:solidFill>
                  <a:srgbClr val="FF0000"/>
                </a:solidFill>
              </a:rPr>
              <a:t>Ve většině případů se vyžaduje plná výslovnost</a:t>
            </a:r>
            <a:r>
              <a:rPr lang="cs-CZ" dirty="0"/>
              <a:t>.</a:t>
            </a:r>
          </a:p>
          <a:p>
            <a:r>
              <a:rPr lang="cs-CZ" dirty="0"/>
              <a:t>jablko  [</a:t>
            </a:r>
            <a:r>
              <a:rPr lang="cs-CZ" dirty="0" err="1"/>
              <a:t>jabko</a:t>
            </a:r>
            <a:r>
              <a:rPr lang="cs-CZ" dirty="0"/>
              <a:t>]= nespisovná výslovnost</a:t>
            </a:r>
          </a:p>
          <a:p>
            <a:r>
              <a:rPr lang="cs-CZ" dirty="0"/>
              <a:t>lžíce      [</a:t>
            </a:r>
            <a:r>
              <a:rPr lang="cs-CZ" dirty="0" err="1"/>
              <a:t>žíce</a:t>
            </a:r>
            <a:r>
              <a:rPr lang="cs-CZ" dirty="0"/>
              <a:t>] = nespisovná výslovnost</a:t>
            </a:r>
          </a:p>
          <a:p>
            <a:r>
              <a:rPr lang="cs-CZ" dirty="0"/>
              <a:t>hřebík   [</a:t>
            </a:r>
            <a:r>
              <a:rPr lang="cs-CZ" dirty="0" err="1"/>
              <a:t>řebík</a:t>
            </a:r>
            <a:r>
              <a:rPr lang="cs-CZ" dirty="0"/>
              <a:t>] = nespisovná výslovnost</a:t>
            </a:r>
          </a:p>
          <a:p>
            <a:pPr>
              <a:buNone/>
            </a:pPr>
            <a:endParaRPr lang="cs-CZ" i="1" dirty="0"/>
          </a:p>
          <a:p>
            <a:pPr marL="514350" indent="-514350">
              <a:buFont typeface="+mj-lt"/>
              <a:buAutoNum type="arabicPeriod"/>
            </a:pPr>
            <a:endParaRPr lang="cs-CZ" sz="2400" i="1" dirty="0"/>
          </a:p>
          <a:p>
            <a:pPr marL="514350" indent="-514350">
              <a:buNone/>
            </a:pPr>
            <a:endParaRPr lang="cs-CZ" i="1" dirty="0"/>
          </a:p>
          <a:p>
            <a:pPr>
              <a:buNone/>
            </a:pPr>
            <a:endParaRPr lang="cs-CZ" i="1" dirty="0"/>
          </a:p>
          <a:p>
            <a:pPr>
              <a:buNone/>
            </a:pPr>
            <a:endParaRPr lang="cs-CZ" i="1" dirty="0"/>
          </a:p>
        </p:txBody>
      </p:sp>
    </p:spTree>
  </p:cSld>
  <p:clrMapOvr>
    <a:masterClrMapping/>
  </p:clrMapOvr>
  <p:transition>
    <p:strips dir="r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dirty="0"/>
              <a:t>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graficky znázorni spodobu znělosti u slov</a:t>
            </a:r>
          </a:p>
          <a:p>
            <a:pPr>
              <a:buNone/>
            </a:pPr>
            <a:endParaRPr lang="cs-CZ" i="1" dirty="0"/>
          </a:p>
          <a:p>
            <a:pPr marL="514350" indent="-514350">
              <a:buNone/>
            </a:pPr>
            <a:r>
              <a:rPr lang="cs-CZ" sz="2800" i="1" dirty="0"/>
              <a:t>a) zkrátit</a:t>
            </a:r>
          </a:p>
          <a:p>
            <a:pPr marL="514350" indent="-514350">
              <a:buNone/>
            </a:pPr>
            <a:endParaRPr lang="cs-CZ" sz="2800" i="1" dirty="0"/>
          </a:p>
          <a:p>
            <a:pPr marL="514350" indent="-514350">
              <a:buNone/>
            </a:pPr>
            <a:endParaRPr lang="cs-CZ" sz="2800" i="1" dirty="0"/>
          </a:p>
          <a:p>
            <a:pPr marL="514350" indent="-514350">
              <a:buNone/>
            </a:pPr>
            <a:r>
              <a:rPr lang="cs-CZ" sz="2800" i="1" dirty="0"/>
              <a:t>b) sbírat</a:t>
            </a:r>
          </a:p>
          <a:p>
            <a:pPr marL="514350" indent="-514350">
              <a:buFont typeface="+mj-lt"/>
              <a:buAutoNum type="arabicPeriod"/>
            </a:pPr>
            <a:endParaRPr lang="cs-CZ" sz="2800" i="1" dirty="0"/>
          </a:p>
          <a:p>
            <a:pPr marL="514350" indent="-514350">
              <a:buNone/>
            </a:pPr>
            <a:endParaRPr lang="cs-CZ" sz="2800" i="1" dirty="0"/>
          </a:p>
          <a:p>
            <a:pPr marL="514350" indent="-514350">
              <a:buNone/>
            </a:pPr>
            <a:r>
              <a:rPr lang="cs-CZ" sz="2800" i="1" dirty="0"/>
              <a:t>c) sladký</a:t>
            </a:r>
          </a:p>
          <a:p>
            <a:pPr marL="514350" indent="-514350">
              <a:buFont typeface="+mj-lt"/>
              <a:buAutoNum type="arabicPeriod"/>
            </a:pPr>
            <a:endParaRPr lang="cs-CZ" sz="2400" i="1" dirty="0"/>
          </a:p>
          <a:p>
            <a:pPr marL="514350" indent="-514350">
              <a:buNone/>
            </a:pPr>
            <a:endParaRPr lang="cs-CZ" i="1" dirty="0"/>
          </a:p>
          <a:p>
            <a:pPr>
              <a:buNone/>
            </a:pPr>
            <a:endParaRPr lang="cs-CZ" i="1" dirty="0"/>
          </a:p>
          <a:p>
            <a:pPr>
              <a:buNone/>
            </a:pPr>
            <a:endParaRPr lang="cs-CZ" i="1" dirty="0"/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428596" y="2428868"/>
            <a:ext cx="77153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trips dir="r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dirty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Graficky znázorni spodobu znělosti u slov</a:t>
            </a:r>
          </a:p>
          <a:p>
            <a:pPr>
              <a:buNone/>
            </a:pPr>
            <a:endParaRPr lang="cs-CZ" i="1" dirty="0"/>
          </a:p>
          <a:p>
            <a:pPr marL="514350" indent="-514350">
              <a:buNone/>
            </a:pPr>
            <a:r>
              <a:rPr lang="cs-CZ" sz="2800" i="1" dirty="0"/>
              <a:t>a) zkrátit	</a:t>
            </a:r>
            <a:r>
              <a:rPr lang="en-US" sz="2800" i="1" dirty="0"/>
              <a:t>	[</a:t>
            </a:r>
            <a:r>
              <a:rPr lang="cs-CZ" sz="2800" i="1" dirty="0"/>
              <a:t>:</a:t>
            </a:r>
            <a:r>
              <a:rPr lang="cs-CZ" sz="2800" i="1" dirty="0" err="1"/>
              <a:t>skrátit</a:t>
            </a:r>
            <a:r>
              <a:rPr lang="en-US" sz="2800" i="1" dirty="0"/>
              <a:t>]</a:t>
            </a:r>
            <a:endParaRPr lang="cs-CZ" sz="2800" i="1" dirty="0"/>
          </a:p>
          <a:p>
            <a:pPr marL="514350" indent="-514350">
              <a:buNone/>
            </a:pPr>
            <a:endParaRPr lang="cs-CZ" sz="2800" i="1" dirty="0"/>
          </a:p>
          <a:p>
            <a:pPr marL="514350" indent="-514350">
              <a:buNone/>
            </a:pPr>
            <a:endParaRPr lang="cs-CZ" sz="2800" i="1" dirty="0"/>
          </a:p>
          <a:p>
            <a:pPr marL="514350" indent="-514350">
              <a:buNone/>
            </a:pPr>
            <a:r>
              <a:rPr lang="cs-CZ" sz="2800" i="1" dirty="0"/>
              <a:t>b) sbírat	</a:t>
            </a:r>
            <a:r>
              <a:rPr lang="en-US" sz="2800" i="1" dirty="0"/>
              <a:t>	[</a:t>
            </a:r>
            <a:r>
              <a:rPr lang="cs-CZ" sz="2800" i="1" dirty="0"/>
              <a:t>:</a:t>
            </a:r>
            <a:r>
              <a:rPr lang="cs-CZ" sz="2800" i="1" dirty="0" err="1"/>
              <a:t>zbírat</a:t>
            </a:r>
            <a:r>
              <a:rPr lang="en-US" sz="2800" i="1" dirty="0"/>
              <a:t>]</a:t>
            </a:r>
            <a:endParaRPr lang="cs-CZ" sz="2800" i="1" dirty="0"/>
          </a:p>
          <a:p>
            <a:pPr marL="514350" indent="-514350">
              <a:buFont typeface="+mj-lt"/>
              <a:buAutoNum type="arabicPeriod"/>
            </a:pPr>
            <a:endParaRPr lang="cs-CZ" sz="2800" i="1" dirty="0"/>
          </a:p>
          <a:p>
            <a:pPr marL="514350" indent="-514350">
              <a:buNone/>
            </a:pPr>
            <a:endParaRPr lang="cs-CZ" sz="2800" i="1" dirty="0"/>
          </a:p>
          <a:p>
            <a:pPr marL="514350" indent="-514350">
              <a:buNone/>
            </a:pPr>
            <a:r>
              <a:rPr lang="cs-CZ" sz="2800" i="1" dirty="0"/>
              <a:t>c) sladký	</a:t>
            </a:r>
            <a:r>
              <a:rPr lang="en-US" sz="2800" i="1" dirty="0"/>
              <a:t>	[</a:t>
            </a:r>
            <a:r>
              <a:rPr lang="cs-CZ" sz="2800" i="1" dirty="0"/>
              <a:t>:</a:t>
            </a:r>
            <a:r>
              <a:rPr lang="cs-CZ" sz="2800" i="1" dirty="0" err="1"/>
              <a:t>slatký</a:t>
            </a:r>
            <a:r>
              <a:rPr lang="en-US" sz="2800" i="1" dirty="0"/>
              <a:t>]</a:t>
            </a:r>
            <a:endParaRPr lang="cs-CZ" sz="2800" i="1" dirty="0"/>
          </a:p>
          <a:p>
            <a:pPr marL="514350" indent="-514350">
              <a:buFont typeface="+mj-lt"/>
              <a:buAutoNum type="arabicPeriod"/>
            </a:pPr>
            <a:endParaRPr lang="cs-CZ" sz="2400" i="1" dirty="0"/>
          </a:p>
          <a:p>
            <a:pPr marL="514350" indent="-514350">
              <a:buNone/>
            </a:pPr>
            <a:endParaRPr lang="cs-CZ" i="1" dirty="0"/>
          </a:p>
          <a:p>
            <a:pPr>
              <a:buNone/>
            </a:pPr>
            <a:endParaRPr lang="cs-CZ" i="1" dirty="0"/>
          </a:p>
          <a:p>
            <a:pPr>
              <a:buNone/>
            </a:pPr>
            <a:endParaRPr lang="cs-CZ" i="1" dirty="0"/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428596" y="2428868"/>
            <a:ext cx="77153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3929058" y="6215082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n.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cxnSp>
        <p:nvCxnSpPr>
          <p:cNvPr id="7" name="Přímá spojovací čára 6"/>
          <p:cNvCxnSpPr/>
          <p:nvPr/>
        </p:nvCxnSpPr>
        <p:spPr>
          <a:xfrm rot="5400000" flipH="1" flipV="1">
            <a:off x="893737" y="332104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 rot="5400000" flipH="1" flipV="1">
            <a:off x="3322629" y="332104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5400000" flipH="1" flipV="1">
            <a:off x="822299" y="474980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rot="5400000" flipH="1" flipV="1">
            <a:off x="3322629" y="474980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rot="5400000" flipH="1" flipV="1">
            <a:off x="1108051" y="332104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 rot="5400000" flipH="1" flipV="1">
            <a:off x="3536943" y="332104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 rot="5400000" flipH="1" flipV="1">
            <a:off x="3536943" y="474980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 rot="5400000" flipH="1" flipV="1">
            <a:off x="1036613" y="474980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 rot="5400000" flipH="1" flipV="1">
            <a:off x="1250927" y="617856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 rot="5400000" flipH="1" flipV="1">
            <a:off x="1536679" y="617856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 rot="5400000" flipH="1" flipV="1">
            <a:off x="3679819" y="617856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 rot="5400000" flipH="1" flipV="1">
            <a:off x="3894133" y="6178569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1142976" y="3357562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n.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642910" y="3357562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0070C0"/>
                </a:solidFill>
              </a:rPr>
              <a:t>z</a:t>
            </a:r>
            <a:r>
              <a:rPr lang="en-US" sz="2400" b="1" dirty="0">
                <a:solidFill>
                  <a:srgbClr val="0070C0"/>
                </a:solidFill>
              </a:rPr>
              <a:t>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3143240" y="3357562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n.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3571868" y="3357562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n.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714348" y="4786322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n.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142976" y="4786322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0070C0"/>
                </a:solidFill>
              </a:rPr>
              <a:t>z</a:t>
            </a:r>
            <a:r>
              <a:rPr lang="en-US" sz="2400" b="1" dirty="0">
                <a:solidFill>
                  <a:srgbClr val="0070C0"/>
                </a:solidFill>
              </a:rPr>
              <a:t>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143240" y="4786322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0070C0"/>
                </a:solidFill>
              </a:rPr>
              <a:t>z</a:t>
            </a:r>
            <a:r>
              <a:rPr lang="en-US" sz="2400" b="1" dirty="0">
                <a:solidFill>
                  <a:srgbClr val="0070C0"/>
                </a:solidFill>
              </a:rPr>
              <a:t>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571868" y="4786322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0070C0"/>
                </a:solidFill>
              </a:rPr>
              <a:t>z</a:t>
            </a:r>
            <a:r>
              <a:rPr lang="en-US" sz="2400" b="1" dirty="0">
                <a:solidFill>
                  <a:srgbClr val="0070C0"/>
                </a:solidFill>
              </a:rPr>
              <a:t>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071538" y="6215082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rgbClr val="0070C0"/>
                </a:solidFill>
              </a:rPr>
              <a:t>z</a:t>
            </a:r>
            <a:r>
              <a:rPr lang="en-US" sz="2400" b="1" dirty="0">
                <a:solidFill>
                  <a:srgbClr val="0070C0"/>
                </a:solidFill>
              </a:rPr>
              <a:t>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1571604" y="6215082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n.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3428992" y="6215082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n.</a:t>
            </a:r>
            <a:endParaRPr lang="cs-CZ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strips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0365" y="692696"/>
            <a:ext cx="8229600" cy="1143000"/>
          </a:xfrm>
        </p:spPr>
        <p:txBody>
          <a:bodyPr/>
          <a:lstStyle/>
          <a:p>
            <a:r>
              <a:rPr lang="cs-CZ" dirty="0"/>
              <a:t>Párové souhlásky </a:t>
            </a:r>
            <a:r>
              <a:rPr lang="cs-CZ" sz="1400" dirty="0"/>
              <a:t>znělé a neznělé souhlásky tvoří znělostní páry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105652"/>
            <a:ext cx="8229600" cy="438912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cs-CZ" b="1" i="1" dirty="0"/>
          </a:p>
          <a:p>
            <a:pPr>
              <a:buNone/>
            </a:pPr>
            <a:endParaRPr lang="cs-CZ" i="1" dirty="0"/>
          </a:p>
          <a:p>
            <a:pPr>
              <a:buNone/>
            </a:pPr>
            <a:endParaRPr lang="cs-CZ" i="1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357290" y="2285992"/>
          <a:ext cx="60960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Znělé souhlásky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Neznělé souhlásky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i="1" baseline="0" dirty="0"/>
                        <a:t>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trips dir="r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Souhlásky jen znělé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i="1" dirty="0"/>
              <a:t>hlasivky se chvějí</a:t>
            </a:r>
          </a:p>
          <a:p>
            <a:endParaRPr lang="cs-CZ" sz="2800" i="1" dirty="0"/>
          </a:p>
          <a:p>
            <a:pPr>
              <a:buFontTx/>
              <a:buChar char="-"/>
            </a:pPr>
            <a:r>
              <a:rPr lang="cs-CZ" sz="6600" b="1" i="1" dirty="0">
                <a:solidFill>
                  <a:srgbClr val="0070C0"/>
                </a:solidFill>
              </a:rPr>
              <a:t>r, l, m, n , ň, j </a:t>
            </a:r>
            <a:r>
              <a:rPr lang="cs-CZ" sz="6600" b="1" i="1" dirty="0">
                <a:solidFill>
                  <a:srgbClr val="FF0000"/>
                </a:solidFill>
              </a:rPr>
              <a:t>(+ ř)</a:t>
            </a:r>
          </a:p>
          <a:p>
            <a:pPr>
              <a:buNone/>
            </a:pPr>
            <a:endParaRPr lang="cs-CZ" b="1" i="1" u="sng" dirty="0"/>
          </a:p>
          <a:p>
            <a:pPr>
              <a:buNone/>
            </a:pPr>
            <a:endParaRPr lang="cs-CZ" b="1" i="1" u="sng" dirty="0"/>
          </a:p>
          <a:p>
            <a:pPr>
              <a:buNone/>
            </a:pPr>
            <a:r>
              <a:rPr lang="cs-CZ" b="1" i="1" u="sng" dirty="0"/>
              <a:t>Pamatuj:</a:t>
            </a:r>
            <a:r>
              <a:rPr lang="cs-CZ" i="1" dirty="0"/>
              <a:t> souhláska </a:t>
            </a:r>
            <a:r>
              <a:rPr lang="cs-CZ" b="1" i="1" dirty="0">
                <a:solidFill>
                  <a:srgbClr val="FF0000"/>
                </a:solidFill>
              </a:rPr>
              <a:t>ř </a:t>
            </a:r>
            <a:r>
              <a:rPr lang="cs-CZ" i="1" dirty="0"/>
              <a:t>může být znělá i neznělá</a:t>
            </a:r>
          </a:p>
          <a:p>
            <a:pPr>
              <a:buNone/>
            </a:pPr>
            <a:endParaRPr lang="cs-CZ" sz="6600" b="1" i="1" dirty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/>
          </a:p>
        </p:txBody>
      </p:sp>
    </p:spTree>
  </p:cSld>
  <p:clrMapOvr>
    <a:masterClrMapping/>
  </p:clrMapOvr>
  <p:transition>
    <p:strips dir="r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Souhlásky jen neznělé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i="1" dirty="0"/>
              <a:t>hlasivky se nechvějí</a:t>
            </a:r>
          </a:p>
          <a:p>
            <a:endParaRPr lang="cs-CZ" sz="2800" i="1" dirty="0"/>
          </a:p>
          <a:p>
            <a:pPr>
              <a:buNone/>
            </a:pPr>
            <a:r>
              <a:rPr lang="cs-CZ" sz="6600" b="1" i="1" dirty="0">
                <a:solidFill>
                  <a:srgbClr val="0070C0"/>
                </a:solidFill>
              </a:rPr>
              <a:t>- c, č </a:t>
            </a:r>
            <a:r>
              <a:rPr lang="cs-CZ" sz="6600" b="1" i="1" dirty="0">
                <a:solidFill>
                  <a:srgbClr val="FF0000"/>
                </a:solidFill>
              </a:rPr>
              <a:t>(+ř)</a:t>
            </a:r>
          </a:p>
          <a:p>
            <a:pPr>
              <a:buNone/>
            </a:pPr>
            <a:endParaRPr lang="cs-CZ" i="1" dirty="0"/>
          </a:p>
          <a:p>
            <a:pPr>
              <a:buNone/>
            </a:pPr>
            <a:endParaRPr lang="cs-CZ" i="1" dirty="0"/>
          </a:p>
          <a:p>
            <a:pPr>
              <a:buNone/>
            </a:pPr>
            <a:r>
              <a:rPr lang="cs-CZ" b="1" i="1" u="sng" dirty="0"/>
              <a:t>Pamatuj:</a:t>
            </a:r>
            <a:r>
              <a:rPr lang="cs-CZ" i="1" dirty="0"/>
              <a:t> souhláska </a:t>
            </a:r>
            <a:r>
              <a:rPr lang="cs-CZ" b="1" i="1" dirty="0">
                <a:solidFill>
                  <a:srgbClr val="FF0000"/>
                </a:solidFill>
              </a:rPr>
              <a:t>ř </a:t>
            </a:r>
            <a:r>
              <a:rPr lang="cs-CZ" i="1" dirty="0"/>
              <a:t>může být znělá i neznělá</a:t>
            </a:r>
          </a:p>
        </p:txBody>
      </p:sp>
    </p:spTree>
  </p:cSld>
  <p:clrMapOvr>
    <a:masterClrMapping/>
  </p:clrMapOvr>
  <p:transition>
    <p:strips dir="r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Spodoba znělosti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cs-CZ" sz="2400" i="1" dirty="0"/>
              <a:t>setkají-li se dvě souhlásky, vyslovujeme obě zněle nebo nezněle podle druhé souhlásky</a:t>
            </a:r>
          </a:p>
          <a:p>
            <a:pPr>
              <a:buNone/>
            </a:pPr>
            <a:r>
              <a:rPr lang="cs-CZ" i="1" u="sng" dirty="0"/>
              <a:t>Příklad</a:t>
            </a:r>
            <a:r>
              <a:rPr lang="en-US" i="1" u="sng" dirty="0"/>
              <a:t>y</a:t>
            </a:r>
            <a:r>
              <a:rPr lang="cs-CZ" i="1" u="sng" dirty="0"/>
              <a:t>:</a:t>
            </a:r>
          </a:p>
          <a:p>
            <a:pPr>
              <a:buNone/>
            </a:pPr>
            <a:r>
              <a:rPr lang="en-US" sz="2400" b="1" i="1" dirty="0"/>
              <a:t>p</a:t>
            </a:r>
            <a:r>
              <a:rPr lang="cs-CZ" sz="2400" b="1" i="1" dirty="0" err="1"/>
              <a:t>rosba</a:t>
            </a:r>
            <a:r>
              <a:rPr lang="cs-CZ" sz="2400" b="1" i="1" dirty="0"/>
              <a:t>		</a:t>
            </a:r>
            <a:r>
              <a:rPr lang="en-US" sz="2400" b="1" i="1" dirty="0"/>
              <a:t>[</a:t>
            </a:r>
            <a:r>
              <a:rPr lang="cs-CZ" sz="2400" b="1" i="1" dirty="0"/>
              <a:t>:</a:t>
            </a:r>
            <a:r>
              <a:rPr lang="en-US" sz="2400" b="1" i="1" dirty="0" err="1"/>
              <a:t>prozba</a:t>
            </a:r>
            <a:r>
              <a:rPr lang="en-US" sz="2400" b="1" i="1" dirty="0"/>
              <a:t>]</a:t>
            </a:r>
            <a:endParaRPr lang="cs-CZ" sz="2400" b="1" i="1" dirty="0"/>
          </a:p>
          <a:p>
            <a:pPr>
              <a:buNone/>
            </a:pPr>
            <a:endParaRPr lang="en-US" sz="3200" b="1" i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b="1" i="1" dirty="0" err="1"/>
              <a:t>hloubka</a:t>
            </a:r>
            <a:r>
              <a:rPr lang="en-US" sz="2400" b="1" i="1" dirty="0">
                <a:solidFill>
                  <a:srgbClr val="0070C0"/>
                </a:solidFill>
              </a:rPr>
              <a:t>		</a:t>
            </a:r>
            <a:r>
              <a:rPr lang="en-US" sz="2400" b="1" i="1" dirty="0"/>
              <a:t>[</a:t>
            </a:r>
            <a:r>
              <a:rPr lang="cs-CZ" sz="2400" b="1" i="1" dirty="0"/>
              <a:t>:</a:t>
            </a:r>
            <a:r>
              <a:rPr lang="en-US" sz="2400" b="1" i="1" dirty="0" err="1"/>
              <a:t>hloupka</a:t>
            </a:r>
            <a:r>
              <a:rPr lang="en-US" sz="2400" b="1" i="1" dirty="0"/>
              <a:t>]</a:t>
            </a:r>
            <a:r>
              <a:rPr lang="en-US" sz="3200" b="1" i="1" dirty="0">
                <a:solidFill>
                  <a:srgbClr val="0070C0"/>
                </a:solidFill>
              </a:rPr>
              <a:t>		</a:t>
            </a:r>
            <a:endParaRPr lang="cs-CZ" b="1" i="1" dirty="0">
              <a:solidFill>
                <a:srgbClr val="0070C0"/>
              </a:solidFill>
            </a:endParaRPr>
          </a:p>
        </p:txBody>
      </p:sp>
      <p:cxnSp>
        <p:nvCxnSpPr>
          <p:cNvPr id="5" name="Přímá spojovací čára 4"/>
          <p:cNvCxnSpPr/>
          <p:nvPr/>
        </p:nvCxnSpPr>
        <p:spPr>
          <a:xfrm rot="5400000" flipH="1" flipV="1">
            <a:off x="893737" y="3749677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 rot="5400000" flipH="1" flipV="1">
            <a:off x="1108051" y="3749677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785786" y="3786190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n.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214414" y="3786190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z.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3643306" y="3786190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z.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4071934" y="3786190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z.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cxnSp>
        <p:nvCxnSpPr>
          <p:cNvPr id="17" name="Přímá spojovací čára 16"/>
          <p:cNvCxnSpPr/>
          <p:nvPr/>
        </p:nvCxnSpPr>
        <p:spPr>
          <a:xfrm rot="5400000" flipH="1" flipV="1">
            <a:off x="3751257" y="3749677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 rot="5400000" flipH="1" flipV="1">
            <a:off x="3965571" y="3749677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 rot="5400000" flipH="1" flipV="1">
            <a:off x="1108051" y="4892685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rot="5400000" flipH="1" flipV="1">
            <a:off x="1322365" y="4892685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1428728" y="4929198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n.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1000100" y="4929198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z.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cxnSp>
        <p:nvCxnSpPr>
          <p:cNvPr id="23" name="Přímá spojovací čára 22"/>
          <p:cNvCxnSpPr/>
          <p:nvPr/>
        </p:nvCxnSpPr>
        <p:spPr>
          <a:xfrm rot="5400000" flipH="1" flipV="1">
            <a:off x="3894133" y="4892685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 rot="5400000" flipH="1" flipV="1">
            <a:off x="4179885" y="4892685"/>
            <a:ext cx="357190" cy="1588"/>
          </a:xfrm>
          <a:prstGeom prst="line">
            <a:avLst/>
          </a:prstGeom>
          <a:ln w="381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3786182" y="4929198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n.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214810" y="4929198"/>
            <a:ext cx="4700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n.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28596" y="5429264"/>
            <a:ext cx="636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Znělé souhlásky na konci slova vyslovujeme vždy nezněle</a:t>
            </a:r>
          </a:p>
        </p:txBody>
      </p:sp>
      <p:cxnSp>
        <p:nvCxnSpPr>
          <p:cNvPr id="29" name="Přímá spojovací čára 28"/>
          <p:cNvCxnSpPr/>
          <p:nvPr/>
        </p:nvCxnSpPr>
        <p:spPr>
          <a:xfrm>
            <a:off x="285720" y="5357826"/>
            <a:ext cx="80724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ovéPole 29"/>
          <p:cNvSpPr txBox="1"/>
          <p:nvPr/>
        </p:nvSpPr>
        <p:spPr>
          <a:xfrm>
            <a:off x="1142976" y="5786454"/>
            <a:ext cx="2485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</a:rPr>
              <a:t>p</a:t>
            </a:r>
            <a:r>
              <a:rPr lang="cs-CZ" sz="2000" b="1" dirty="0" err="1">
                <a:solidFill>
                  <a:srgbClr val="0070C0"/>
                </a:solidFill>
              </a:rPr>
              <a:t>áv</a:t>
            </a:r>
            <a:r>
              <a:rPr lang="cs-CZ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0070C0"/>
                </a:solidFill>
              </a:rPr>
              <a:t>[</a:t>
            </a:r>
            <a:r>
              <a:rPr lang="cs-CZ" sz="2000" b="1" dirty="0">
                <a:solidFill>
                  <a:srgbClr val="0070C0"/>
                </a:solidFill>
              </a:rPr>
              <a:t>:</a:t>
            </a:r>
            <a:r>
              <a:rPr lang="cs-CZ" sz="2000" b="1" dirty="0" err="1">
                <a:solidFill>
                  <a:srgbClr val="0070C0"/>
                </a:solidFill>
              </a:rPr>
              <a:t>páf</a:t>
            </a:r>
            <a:r>
              <a:rPr lang="en-US" sz="2000" b="1" dirty="0">
                <a:solidFill>
                  <a:srgbClr val="0070C0"/>
                </a:solidFill>
              </a:rPr>
              <a:t>], le</a:t>
            </a:r>
            <a:r>
              <a:rPr lang="cs-CZ" sz="2000" b="1" dirty="0">
                <a:solidFill>
                  <a:srgbClr val="0070C0"/>
                </a:solidFill>
              </a:rPr>
              <a:t>d</a:t>
            </a:r>
            <a:r>
              <a:rPr lang="en-US" sz="2000" b="1" dirty="0">
                <a:solidFill>
                  <a:srgbClr val="0070C0"/>
                </a:solidFill>
              </a:rPr>
              <a:t> [</a:t>
            </a:r>
            <a:r>
              <a:rPr lang="cs-CZ" sz="2000" b="1" dirty="0">
                <a:solidFill>
                  <a:srgbClr val="0070C0"/>
                </a:solidFill>
              </a:rPr>
              <a:t>:</a:t>
            </a:r>
            <a:r>
              <a:rPr lang="en-US" sz="2000" b="1" dirty="0">
                <a:solidFill>
                  <a:srgbClr val="0070C0"/>
                </a:solidFill>
              </a:rPr>
              <a:t>le</a:t>
            </a:r>
            <a:r>
              <a:rPr lang="cs-CZ" sz="2000" b="1" dirty="0">
                <a:solidFill>
                  <a:srgbClr val="0070C0"/>
                </a:solidFill>
              </a:rPr>
              <a:t>t</a:t>
            </a:r>
            <a:r>
              <a:rPr lang="en-US" sz="2000" b="1" dirty="0">
                <a:solidFill>
                  <a:srgbClr val="0070C0"/>
                </a:solidFill>
              </a:rPr>
              <a:t>]</a:t>
            </a:r>
            <a:endParaRPr lang="cs-CZ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strips dir="r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434FC0-EA8D-4E68-87C4-2A4D3A313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Spodoba znělosti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07C52C-0309-4DC3-88AB-A5ED2B0BF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Při setkání dvou a více souhlásek párových a jedinečných ke spodobě nedochází</a:t>
            </a:r>
          </a:p>
          <a:p>
            <a:endParaRPr lang="cs-CZ" dirty="0"/>
          </a:p>
          <a:p>
            <a:r>
              <a:rPr lang="cs-CZ" dirty="0"/>
              <a:t>Skupina </a:t>
            </a:r>
            <a:r>
              <a:rPr lang="cs-CZ" dirty="0" err="1">
                <a:solidFill>
                  <a:srgbClr val="FF0000"/>
                </a:solidFill>
              </a:rPr>
              <a:t>sh</a:t>
            </a:r>
            <a:r>
              <a:rPr lang="cs-CZ" dirty="0"/>
              <a:t> má dvojí spisovnou výslovnost:</a:t>
            </a:r>
          </a:p>
          <a:p>
            <a:r>
              <a:rPr lang="cs-CZ" dirty="0"/>
              <a:t>v Čechách: [</a:t>
            </a:r>
            <a:r>
              <a:rPr lang="cs-CZ" dirty="0" err="1">
                <a:solidFill>
                  <a:srgbClr val="FF0000"/>
                </a:solidFill>
              </a:rPr>
              <a:t>sch</a:t>
            </a:r>
            <a:r>
              <a:rPr lang="cs-CZ" dirty="0">
                <a:solidFill>
                  <a:srgbClr val="FF0000"/>
                </a:solidFill>
              </a:rPr>
              <a:t>]</a:t>
            </a:r>
            <a:r>
              <a:rPr lang="cs-CZ" dirty="0"/>
              <a:t>  shoda – [</a:t>
            </a:r>
            <a:r>
              <a:rPr lang="cs-CZ" dirty="0" err="1"/>
              <a:t>schoda</a:t>
            </a:r>
            <a:r>
              <a:rPr lang="cs-CZ" dirty="0"/>
              <a:t>]</a:t>
            </a:r>
          </a:p>
          <a:p>
            <a:r>
              <a:rPr lang="cs-CZ" dirty="0"/>
              <a:t>na Moravě: [</a:t>
            </a:r>
            <a:r>
              <a:rPr lang="cs-CZ" dirty="0" err="1">
                <a:solidFill>
                  <a:srgbClr val="FF0000"/>
                </a:solidFill>
              </a:rPr>
              <a:t>zh</a:t>
            </a:r>
            <a:r>
              <a:rPr lang="cs-CZ" dirty="0">
                <a:solidFill>
                  <a:srgbClr val="FF0000"/>
                </a:solidFill>
              </a:rPr>
              <a:t>]  </a:t>
            </a:r>
            <a:r>
              <a:rPr lang="cs-CZ" dirty="0"/>
              <a:t>  shoda – [</a:t>
            </a:r>
            <a:r>
              <a:rPr lang="cs-CZ" dirty="0" err="1"/>
              <a:t>zhoda</a:t>
            </a:r>
            <a:r>
              <a:rPr lang="cs-CZ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497571658"/>
      </p:ext>
    </p:extLst>
  </p:cSld>
  <p:clrMapOvr>
    <a:masterClrMapping/>
  </p:clrMapOvr>
  <p:transition>
    <p:strips dir="r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AA11FE-2C11-416B-AC2F-633F0743F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Ztráta znělosti na konci slova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F241D4-9FC4-4AD0-A809-A4E13ACDB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konci slova se všechny znělé párové souhlásky vyslovují zněle</a:t>
            </a:r>
          </a:p>
          <a:p>
            <a:endParaRPr lang="cs-CZ" dirty="0"/>
          </a:p>
          <a:p>
            <a:r>
              <a:rPr lang="cs-CZ" dirty="0"/>
              <a:t>sní</a:t>
            </a:r>
            <a:r>
              <a:rPr lang="cs-CZ" dirty="0">
                <a:solidFill>
                  <a:srgbClr val="FF0000"/>
                </a:solidFill>
              </a:rPr>
              <a:t>h</a:t>
            </a:r>
            <a:r>
              <a:rPr lang="cs-CZ" dirty="0"/>
              <a:t>   [</a:t>
            </a:r>
            <a:r>
              <a:rPr lang="cs-CZ" dirty="0" err="1"/>
              <a:t>sní</a:t>
            </a:r>
            <a:r>
              <a:rPr lang="cs-CZ" dirty="0" err="1">
                <a:solidFill>
                  <a:srgbClr val="FF0000"/>
                </a:solidFill>
              </a:rPr>
              <a:t>ch</a:t>
            </a:r>
            <a:r>
              <a:rPr lang="cs-CZ" dirty="0"/>
              <a:t>]</a:t>
            </a:r>
          </a:p>
          <a:p>
            <a:r>
              <a:rPr lang="cs-CZ" dirty="0"/>
              <a:t>obu</a:t>
            </a:r>
            <a:r>
              <a:rPr lang="cs-CZ" dirty="0">
                <a:solidFill>
                  <a:srgbClr val="FF0000"/>
                </a:solidFill>
              </a:rPr>
              <a:t>v </a:t>
            </a:r>
            <a:r>
              <a:rPr lang="cs-CZ" dirty="0"/>
              <a:t> [</a:t>
            </a:r>
            <a:r>
              <a:rPr lang="cs-CZ" dirty="0" err="1"/>
              <a:t>obu</a:t>
            </a:r>
            <a:r>
              <a:rPr lang="cs-CZ" dirty="0" err="1">
                <a:solidFill>
                  <a:srgbClr val="FF0000"/>
                </a:solidFill>
              </a:rPr>
              <a:t>f</a:t>
            </a:r>
            <a:r>
              <a:rPr lang="cs-CZ" dirty="0"/>
              <a:t>]</a:t>
            </a:r>
          </a:p>
          <a:p>
            <a:r>
              <a:rPr lang="cs-CZ" dirty="0"/>
              <a:t>hla</a:t>
            </a:r>
            <a:r>
              <a:rPr lang="cs-CZ" dirty="0">
                <a:solidFill>
                  <a:srgbClr val="FF0000"/>
                </a:solidFill>
              </a:rPr>
              <a:t>d</a:t>
            </a:r>
            <a:r>
              <a:rPr lang="cs-CZ" dirty="0"/>
              <a:t>   [</a:t>
            </a:r>
            <a:r>
              <a:rPr lang="cs-CZ" dirty="0" err="1"/>
              <a:t>hla</a:t>
            </a:r>
            <a:r>
              <a:rPr lang="cs-CZ" dirty="0" err="1">
                <a:solidFill>
                  <a:srgbClr val="FF0000"/>
                </a:solidFill>
              </a:rPr>
              <a:t>t</a:t>
            </a:r>
            <a:r>
              <a:rPr lang="cs-CZ" dirty="0"/>
              <a:t>]</a:t>
            </a:r>
          </a:p>
          <a:p>
            <a:r>
              <a:rPr lang="cs-CZ" dirty="0"/>
              <a:t>hněv  [</a:t>
            </a:r>
            <a:r>
              <a:rPr lang="cs-CZ" dirty="0" err="1"/>
              <a:t>hně</a:t>
            </a:r>
            <a:r>
              <a:rPr lang="cs-CZ" dirty="0" err="1">
                <a:solidFill>
                  <a:srgbClr val="FF0000"/>
                </a:solidFill>
              </a:rPr>
              <a:t>f</a:t>
            </a:r>
            <a:r>
              <a:rPr lang="cs-CZ" dirty="0"/>
              <a:t>]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228333"/>
      </p:ext>
    </p:extLst>
  </p:cSld>
  <p:clrMapOvr>
    <a:masterClrMapping/>
  </p:clrMapOvr>
  <p:transition>
    <p:strips dir="r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0B6AAB-4DE5-405D-B269-8B1C6BAE0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Výslovnost stejných souhlásek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0113E6-E042-42FC-A193-C1F949417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Dvě stejné souhlásky se vyslovují jako souhláska jedna</a:t>
            </a:r>
          </a:p>
          <a:p>
            <a:endParaRPr lang="cs-CZ" dirty="0"/>
          </a:p>
          <a:p>
            <a:r>
              <a:rPr lang="cs-CZ" dirty="0"/>
              <a:t>ce</a:t>
            </a:r>
            <a:r>
              <a:rPr lang="cs-CZ" dirty="0">
                <a:solidFill>
                  <a:srgbClr val="FF0000"/>
                </a:solidFill>
              </a:rPr>
              <a:t>nn</a:t>
            </a:r>
            <a:r>
              <a:rPr lang="cs-CZ" dirty="0"/>
              <a:t>ý 	[</a:t>
            </a:r>
            <a:r>
              <a:rPr lang="cs-CZ" dirty="0" err="1"/>
              <a:t>ce</a:t>
            </a:r>
            <a:r>
              <a:rPr lang="cs-CZ" dirty="0" err="1">
                <a:solidFill>
                  <a:srgbClr val="FF0000"/>
                </a:solidFill>
              </a:rPr>
              <a:t>n</a:t>
            </a:r>
            <a:r>
              <a:rPr lang="cs-CZ" dirty="0" err="1"/>
              <a:t>ý</a:t>
            </a:r>
            <a:r>
              <a:rPr lang="cs-CZ" dirty="0"/>
              <a:t>]</a:t>
            </a:r>
          </a:p>
          <a:p>
            <a:r>
              <a:rPr lang="cs-CZ" dirty="0"/>
              <a:t>de</a:t>
            </a:r>
            <a:r>
              <a:rPr lang="cs-CZ" dirty="0">
                <a:solidFill>
                  <a:srgbClr val="FF0000"/>
                </a:solidFill>
              </a:rPr>
              <a:t>nn</a:t>
            </a:r>
            <a:r>
              <a:rPr lang="cs-CZ" dirty="0"/>
              <a:t>í	[</a:t>
            </a:r>
            <a:r>
              <a:rPr lang="cs-CZ" dirty="0" err="1"/>
              <a:t>de</a:t>
            </a:r>
            <a:r>
              <a:rPr lang="cs-CZ" dirty="0" err="1">
                <a:solidFill>
                  <a:srgbClr val="FF0000"/>
                </a:solidFill>
              </a:rPr>
              <a:t>n</a:t>
            </a:r>
            <a:r>
              <a:rPr lang="cs-CZ" dirty="0" err="1"/>
              <a:t>í</a:t>
            </a:r>
            <a:r>
              <a:rPr lang="cs-CZ" dirty="0"/>
              <a:t>]</a:t>
            </a:r>
          </a:p>
          <a:p>
            <a:r>
              <a:rPr lang="cs-CZ" dirty="0"/>
              <a:t>mě</a:t>
            </a:r>
            <a:r>
              <a:rPr lang="cs-CZ" dirty="0">
                <a:solidFill>
                  <a:srgbClr val="FF0000"/>
                </a:solidFill>
              </a:rPr>
              <a:t>kk</a:t>
            </a:r>
            <a:r>
              <a:rPr lang="cs-CZ" dirty="0"/>
              <a:t>ý	[</a:t>
            </a:r>
            <a:r>
              <a:rPr lang="cs-CZ" dirty="0" err="1"/>
              <a:t>mě</a:t>
            </a:r>
            <a:r>
              <a:rPr lang="cs-CZ" dirty="0" err="1">
                <a:solidFill>
                  <a:srgbClr val="FF0000"/>
                </a:solidFill>
              </a:rPr>
              <a:t>k</a:t>
            </a:r>
            <a:r>
              <a:rPr lang="cs-CZ" dirty="0" err="1"/>
              <a:t>ý</a:t>
            </a:r>
            <a:r>
              <a:rPr lang="cs-CZ" dirty="0"/>
              <a:t>]</a:t>
            </a:r>
          </a:p>
          <a:p>
            <a:endParaRPr lang="cs-CZ" dirty="0"/>
          </a:p>
          <a:p>
            <a:r>
              <a:rPr lang="cs-CZ" dirty="0"/>
              <a:t>POZOR – tam , kde je třeba rozlišit význam slov, nevyslovujeme splývavě</a:t>
            </a:r>
          </a:p>
          <a:p>
            <a:r>
              <a:rPr lang="cs-CZ" dirty="0"/>
              <a:t>ra</a:t>
            </a:r>
            <a:r>
              <a:rPr lang="cs-CZ" dirty="0">
                <a:solidFill>
                  <a:srgbClr val="FF0000"/>
                </a:solidFill>
              </a:rPr>
              <a:t>c</a:t>
            </a:r>
            <a:r>
              <a:rPr lang="cs-CZ" dirty="0"/>
              <a:t>i x ra</a:t>
            </a:r>
            <a:r>
              <a:rPr lang="cs-CZ" dirty="0">
                <a:solidFill>
                  <a:srgbClr val="FF0000"/>
                </a:solidFill>
              </a:rPr>
              <a:t>cc</a:t>
            </a:r>
            <a:r>
              <a:rPr lang="cs-CZ" dirty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371904787"/>
      </p:ext>
    </p:extLst>
  </p:cSld>
  <p:clrMapOvr>
    <a:masterClrMapping/>
  </p:clrMapOvr>
  <p:transition>
    <p:strips dir="r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376E44-838B-4191-A146-54DFD8D46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Splývání souhlásek v souhláskových skupinách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76C4B4-A75B-497A-90BF-898A5DFED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Skupiny </a:t>
            </a:r>
            <a:r>
              <a:rPr lang="cs-CZ" dirty="0" err="1">
                <a:solidFill>
                  <a:srgbClr val="FF0000"/>
                </a:solidFill>
              </a:rPr>
              <a:t>ds</a:t>
            </a:r>
            <a:r>
              <a:rPr lang="cs-CZ" dirty="0">
                <a:solidFill>
                  <a:srgbClr val="FF0000"/>
                </a:solidFill>
              </a:rPr>
              <a:t>-</a:t>
            </a:r>
            <a:r>
              <a:rPr lang="cs-CZ" dirty="0"/>
              <a:t>, </a:t>
            </a:r>
            <a:r>
              <a:rPr lang="cs-CZ" dirty="0" err="1">
                <a:solidFill>
                  <a:srgbClr val="FF0000"/>
                </a:solidFill>
              </a:rPr>
              <a:t>ts</a:t>
            </a:r>
            <a:r>
              <a:rPr lang="cs-CZ" dirty="0"/>
              <a:t>- splývají v </a:t>
            </a:r>
            <a:r>
              <a:rPr lang="cs-CZ" dirty="0">
                <a:solidFill>
                  <a:srgbClr val="FF0000"/>
                </a:solidFill>
              </a:rPr>
              <a:t>c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dět</a:t>
            </a:r>
            <a:r>
              <a:rPr lang="cs-CZ" dirty="0">
                <a:solidFill>
                  <a:srgbClr val="FF0000"/>
                </a:solidFill>
              </a:rPr>
              <a:t>st</a:t>
            </a:r>
            <a:r>
              <a:rPr lang="cs-CZ" dirty="0"/>
              <a:t>ví  [</a:t>
            </a:r>
            <a:r>
              <a:rPr lang="cs-CZ" dirty="0" err="1"/>
              <a:t>dě</a:t>
            </a:r>
            <a:r>
              <a:rPr lang="cs-CZ" dirty="0" err="1">
                <a:solidFill>
                  <a:srgbClr val="FF0000"/>
                </a:solidFill>
              </a:rPr>
              <a:t>c</a:t>
            </a:r>
            <a:r>
              <a:rPr lang="cs-CZ" dirty="0" err="1"/>
              <a:t>tví</a:t>
            </a:r>
            <a:r>
              <a:rPr lang="cs-CZ" dirty="0"/>
              <a:t>]</a:t>
            </a:r>
          </a:p>
          <a:p>
            <a:endParaRPr lang="cs-CZ" dirty="0"/>
          </a:p>
          <a:p>
            <a:r>
              <a:rPr lang="cs-CZ" dirty="0"/>
              <a:t>Skupiny </a:t>
            </a:r>
            <a:r>
              <a:rPr lang="cs-CZ" dirty="0" err="1">
                <a:solidFill>
                  <a:srgbClr val="FF0000"/>
                </a:solidFill>
              </a:rPr>
              <a:t>dš</a:t>
            </a:r>
            <a:r>
              <a:rPr lang="cs-CZ" dirty="0">
                <a:solidFill>
                  <a:srgbClr val="FF0000"/>
                </a:solidFill>
              </a:rPr>
              <a:t>-</a:t>
            </a:r>
            <a:r>
              <a:rPr lang="cs-CZ" dirty="0"/>
              <a:t>, </a:t>
            </a:r>
            <a:r>
              <a:rPr lang="cs-CZ" dirty="0" err="1">
                <a:solidFill>
                  <a:srgbClr val="FF0000"/>
                </a:solidFill>
              </a:rPr>
              <a:t>tš</a:t>
            </a:r>
            <a:r>
              <a:rPr lang="cs-CZ" dirty="0">
                <a:solidFill>
                  <a:srgbClr val="FF0000"/>
                </a:solidFill>
              </a:rPr>
              <a:t>-</a:t>
            </a:r>
            <a:r>
              <a:rPr lang="cs-CZ" dirty="0"/>
              <a:t> splývají v </a:t>
            </a:r>
            <a:r>
              <a:rPr lang="cs-CZ" dirty="0">
                <a:solidFill>
                  <a:srgbClr val="FF0000"/>
                </a:solidFill>
              </a:rPr>
              <a:t>č</a:t>
            </a:r>
          </a:p>
          <a:p>
            <a:endParaRPr lang="cs-CZ" dirty="0"/>
          </a:p>
          <a:p>
            <a:r>
              <a:rPr lang="cs-CZ" dirty="0"/>
              <a:t>mla</a:t>
            </a:r>
            <a:r>
              <a:rPr lang="cs-CZ" dirty="0">
                <a:solidFill>
                  <a:srgbClr val="FF0000"/>
                </a:solidFill>
              </a:rPr>
              <a:t>dš</a:t>
            </a:r>
            <a:r>
              <a:rPr lang="cs-CZ" dirty="0"/>
              <a:t>í  [</a:t>
            </a:r>
            <a:r>
              <a:rPr lang="cs-CZ" dirty="0" err="1"/>
              <a:t>mlad</a:t>
            </a:r>
            <a:r>
              <a:rPr lang="cs-CZ" dirty="0" err="1">
                <a:solidFill>
                  <a:srgbClr val="FF0000"/>
                </a:solidFill>
              </a:rPr>
              <a:t>č</a:t>
            </a:r>
            <a:r>
              <a:rPr lang="cs-CZ" dirty="0" err="1"/>
              <a:t>í</a:t>
            </a:r>
            <a:r>
              <a:rPr lang="cs-CZ" dirty="0"/>
              <a:t>]</a:t>
            </a:r>
          </a:p>
          <a:p>
            <a:r>
              <a:rPr lang="cs-CZ" dirty="0"/>
              <a:t>kra</a:t>
            </a:r>
            <a:r>
              <a:rPr lang="cs-CZ" dirty="0">
                <a:solidFill>
                  <a:srgbClr val="FF0000"/>
                </a:solidFill>
              </a:rPr>
              <a:t>tš</a:t>
            </a:r>
            <a:r>
              <a:rPr lang="cs-CZ" dirty="0"/>
              <a:t>í    [</a:t>
            </a:r>
            <a:r>
              <a:rPr lang="cs-CZ" dirty="0" err="1"/>
              <a:t>krat</a:t>
            </a:r>
            <a:r>
              <a:rPr lang="cs-CZ" dirty="0" err="1">
                <a:solidFill>
                  <a:srgbClr val="FF0000"/>
                </a:solidFill>
              </a:rPr>
              <a:t>č</a:t>
            </a:r>
            <a:r>
              <a:rPr lang="cs-CZ" dirty="0" err="1"/>
              <a:t>í</a:t>
            </a:r>
            <a:r>
              <a:rPr lang="cs-CZ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832413133"/>
      </p:ext>
    </p:extLst>
  </p:cSld>
  <p:clrMapOvr>
    <a:masterClrMapping/>
  </p:clrMapOvr>
  <p:transition>
    <p:strips dir="r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31962</TotalTime>
  <Words>447</Words>
  <Application>Microsoft Office PowerPoint</Application>
  <PresentationFormat>Předvádění na obrazovce (4:3)</PresentationFormat>
  <Paragraphs>140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Calibri</vt:lpstr>
      <vt:lpstr>Constantia</vt:lpstr>
      <vt:lpstr>Wingdings 2</vt:lpstr>
      <vt:lpstr>Tok</vt:lpstr>
      <vt:lpstr>Souhlásky</vt:lpstr>
      <vt:lpstr>Párové souhlásky znělé a neznělé souhlásky tvoří znělostní páry</vt:lpstr>
      <vt:lpstr>Souhlásky jen znělé</vt:lpstr>
      <vt:lpstr>Souhlásky jen neznělé</vt:lpstr>
      <vt:lpstr>Spodoba znělosti</vt:lpstr>
      <vt:lpstr>Spodoba znělosti</vt:lpstr>
      <vt:lpstr>Ztráta znělosti na konci slova</vt:lpstr>
      <vt:lpstr>Výslovnost stejných souhlásek</vt:lpstr>
      <vt:lpstr>Splývání souhlásek v souhláskových skupinách</vt:lpstr>
      <vt:lpstr>Zjednodušená výslovnost některých souhláskových skupin</vt:lpstr>
      <vt:lpstr>Cvičení</vt:lpstr>
      <vt:lpstr>Řešení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Lksdfjsdfůhfůsdhasdfůh ů dfhsdfůhsdfůh</dc:title>
  <dc:creator>Počítač</dc:creator>
  <cp:lastModifiedBy>Michal Jílek</cp:lastModifiedBy>
  <cp:revision>442</cp:revision>
  <dcterms:created xsi:type="dcterms:W3CDTF">2011-09-28T13:19:40Z</dcterms:created>
  <dcterms:modified xsi:type="dcterms:W3CDTF">2020-06-03T20:33:10Z</dcterms:modified>
</cp:coreProperties>
</file>