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7" r:id="rId5"/>
    <p:sldId id="266" r:id="rId6"/>
    <p:sldId id="262" r:id="rId7"/>
    <p:sldId id="265" r:id="rId8"/>
    <p:sldId id="260" r:id="rId9"/>
    <p:sldId id="261" r:id="rId10"/>
    <p:sldId id="258" r:id="rId11"/>
    <p:sldId id="259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80DA-4F21-4937-BCF0-EF09A0C1B1D0}" type="datetimeFigureOut">
              <a:rPr lang="cs-CZ" smtClean="0"/>
              <a:t>02.11.2020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5BD1-40CE-44B8-AF1C-885B611F4B0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4168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80DA-4F21-4937-BCF0-EF09A0C1B1D0}" type="datetimeFigureOut">
              <a:rPr lang="cs-CZ" smtClean="0"/>
              <a:t>02.11.2020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5BD1-40CE-44B8-AF1C-885B611F4B0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74397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80DA-4F21-4937-BCF0-EF09A0C1B1D0}" type="datetimeFigureOut">
              <a:rPr lang="cs-CZ" smtClean="0"/>
              <a:t>02.11.2020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5BD1-40CE-44B8-AF1C-885B611F4B0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2235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80DA-4F21-4937-BCF0-EF09A0C1B1D0}" type="datetimeFigureOut">
              <a:rPr lang="cs-CZ" smtClean="0"/>
              <a:t>02.11.2020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5BD1-40CE-44B8-AF1C-885B611F4B0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17988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80DA-4F21-4937-BCF0-EF09A0C1B1D0}" type="datetimeFigureOut">
              <a:rPr lang="cs-CZ" smtClean="0"/>
              <a:t>02.11.2020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5BD1-40CE-44B8-AF1C-885B611F4B0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7307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 err="1" smtClean="0"/>
              <a:t>Klutím</a:t>
            </a:r>
            <a:r>
              <a:rPr lang="cs-CZ" dirty="0" smtClean="0"/>
              <a:t>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80DA-4F21-4937-BCF0-EF09A0C1B1D0}" type="datetimeFigureOut">
              <a:rPr lang="cs-CZ" smtClean="0"/>
              <a:t>02.11.2020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5BD1-40CE-44B8-AF1C-885B611F4B0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70030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80DA-4F21-4937-BCF0-EF09A0C1B1D0}" type="datetimeFigureOut">
              <a:rPr lang="cs-CZ" smtClean="0"/>
              <a:t>02.11.2020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5BD1-40CE-44B8-AF1C-885B611F4B0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648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80DA-4F21-4937-BCF0-EF09A0C1B1D0}" type="datetimeFigureOut">
              <a:rPr lang="cs-CZ" smtClean="0"/>
              <a:t>02.11.2020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5BD1-40CE-44B8-AF1C-885B611F4B0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1799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80DA-4F21-4937-BCF0-EF09A0C1B1D0}" type="datetimeFigureOut">
              <a:rPr lang="cs-CZ" smtClean="0"/>
              <a:t>02.11.2020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5BD1-40CE-44B8-AF1C-885B611F4B0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4398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80DA-4F21-4937-BCF0-EF09A0C1B1D0}" type="datetimeFigureOut">
              <a:rPr lang="cs-CZ" smtClean="0"/>
              <a:t>02.11.2020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5BD1-40CE-44B8-AF1C-885B611F4B0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2330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80DA-4F21-4937-BCF0-EF09A0C1B1D0}" type="datetimeFigureOut">
              <a:rPr lang="cs-CZ" smtClean="0"/>
              <a:t>02.11.2020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1B5BD1-40CE-44B8-AF1C-885B611F4B08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4703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980DA-4F21-4937-BCF0-EF09A0C1B1D0}" type="datetimeFigureOut">
              <a:rPr lang="cs-CZ" smtClean="0"/>
              <a:t>02.11.2020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B5BD1-40CE-44B8-AF1C-885B611F4B08}" type="slidenum">
              <a:rPr lang="cs-CZ" smtClean="0"/>
              <a:t>‹#›</a:t>
            </a:fld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85737"/>
            <a:ext cx="9962148" cy="15049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570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924025" y="2829827"/>
            <a:ext cx="9946105" cy="3034364"/>
          </a:xfrm>
        </p:spPr>
        <p:txBody>
          <a:bodyPr>
            <a:normAutofit/>
          </a:bodyPr>
          <a:lstStyle/>
          <a:p>
            <a:r>
              <a:rPr lang="cs-CZ" sz="4000" b="1" dirty="0"/>
              <a:t>PEDAGOGICKÉ LYCEUM </a:t>
            </a:r>
            <a:r>
              <a:rPr lang="cs-CZ" sz="4000" b="1" dirty="0" smtClean="0"/>
              <a:t>78-42-M/03</a:t>
            </a:r>
          </a:p>
          <a:p>
            <a:pPr algn="l"/>
            <a:endParaRPr lang="cs-CZ" sz="4000" b="1" dirty="0" smtClean="0"/>
          </a:p>
          <a:p>
            <a:pPr algn="l"/>
            <a:r>
              <a:rPr lang="cs-CZ" sz="4000" b="1" dirty="0" smtClean="0"/>
              <a:t>Zaměření 	  Tělesná </a:t>
            </a:r>
            <a:r>
              <a:rPr lang="cs-CZ" sz="4000" b="1" dirty="0"/>
              <a:t>výchova a sport </a:t>
            </a:r>
          </a:p>
          <a:p>
            <a:r>
              <a:rPr lang="cs-CZ" sz="4000" b="1" dirty="0"/>
              <a:t>Humanitní studia </a:t>
            </a:r>
            <a:r>
              <a:rPr lang="cs-CZ" sz="4000" dirty="0" smtClean="0"/>
              <a:t> </a:t>
            </a:r>
            <a:endParaRPr lang="cs-CZ" sz="4000" dirty="0"/>
          </a:p>
          <a:p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336561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3200" b="1" dirty="0" smtClean="0"/>
              <a:t>Tělesná výchova a sport</a:t>
            </a:r>
          </a:p>
          <a:p>
            <a:pPr marL="0" indent="0">
              <a:buNone/>
            </a:pPr>
            <a:r>
              <a:rPr lang="cs-CZ" b="1" dirty="0" smtClean="0"/>
              <a:t>sedm hodin </a:t>
            </a:r>
            <a:r>
              <a:rPr lang="cs-CZ" b="1" dirty="0"/>
              <a:t>tělesné výchovy týdně</a:t>
            </a:r>
            <a:r>
              <a:rPr lang="cs-CZ" dirty="0"/>
              <a:t> (praktická </a:t>
            </a:r>
            <a:r>
              <a:rPr lang="cs-CZ" dirty="0" smtClean="0"/>
              <a:t>TV i teorie).</a:t>
            </a:r>
          </a:p>
          <a:p>
            <a:pPr marL="0" indent="0">
              <a:buNone/>
            </a:pPr>
            <a:r>
              <a:rPr lang="cs-CZ" dirty="0" smtClean="0"/>
              <a:t>třídy </a:t>
            </a:r>
            <a:r>
              <a:rPr lang="cs-CZ" dirty="0"/>
              <a:t>jsou zaměřené na kopanou a ostatní </a:t>
            </a:r>
            <a:r>
              <a:rPr lang="cs-CZ" dirty="0" smtClean="0"/>
              <a:t>sporty</a:t>
            </a:r>
          </a:p>
          <a:p>
            <a:pPr marL="0" indent="0">
              <a:buNone/>
            </a:pPr>
            <a:r>
              <a:rPr lang="cs-CZ" dirty="0" smtClean="0"/>
              <a:t>návaznost na tréninkový proces </a:t>
            </a:r>
            <a:r>
              <a:rPr lang="cs-CZ" dirty="0"/>
              <a:t>a aktivní fotbalové činnosti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ve </a:t>
            </a:r>
            <a:r>
              <a:rPr lang="cs-CZ" b="1" dirty="0" smtClean="0"/>
              <a:t>Sportovním </a:t>
            </a:r>
            <a:r>
              <a:rPr lang="cs-CZ" b="1" dirty="0"/>
              <a:t>centru mládeže MFK Chrudim</a:t>
            </a:r>
            <a:r>
              <a:rPr lang="cs-CZ" dirty="0"/>
              <a:t>, které je se školou personálně propojeno.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Žáci </a:t>
            </a:r>
            <a:r>
              <a:rPr lang="cs-CZ" dirty="0"/>
              <a:t>jiných sportovních odvětví po ukončení výuky pokračují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mimoškolních aktivitách ve svých sportovních oddílech či jiné zájmové </a:t>
            </a:r>
            <a:r>
              <a:rPr lang="cs-CZ" dirty="0" smtClean="0"/>
              <a:t>činnosti.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1049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cs-CZ" dirty="0" smtClean="0"/>
              <a:t>zaměření </a:t>
            </a:r>
            <a:r>
              <a:rPr lang="cs-CZ" dirty="0"/>
              <a:t>na sport (kopaná, atletika, florbal, basketbal, badminton, plavání, rychlobruslení apod.) </a:t>
            </a:r>
          </a:p>
          <a:p>
            <a:pPr lvl="0" fontAlgn="base"/>
            <a:r>
              <a:rPr lang="cs-CZ" dirty="0"/>
              <a:t>sportovní kurzy (adaptační, cyklistický, vodácký, lyžařský) </a:t>
            </a:r>
          </a:p>
          <a:p>
            <a:pPr lvl="0" fontAlgn="base"/>
            <a:r>
              <a:rPr lang="cs-CZ" dirty="0"/>
              <a:t>kvalifikační kurzy (masér, tejpování, nutriční poradce, animátor) </a:t>
            </a:r>
          </a:p>
          <a:p>
            <a:pPr lvl="0"/>
            <a:r>
              <a:rPr lang="cs-CZ" dirty="0" smtClean="0"/>
              <a:t>pracujeme s dětmi (MŠ, školní družiny, kroužky, školní akce) </a:t>
            </a:r>
          </a:p>
          <a:p>
            <a:r>
              <a:rPr lang="cs-CZ" dirty="0" smtClean="0"/>
              <a:t>nacházíme </a:t>
            </a:r>
            <a:r>
              <a:rPr lang="cs-CZ" dirty="0"/>
              <a:t>okamžité uplatnění po studiu střední školy jako vychovatelé, asistenti pedagoga, jsme připraveni k dalšímu studiu na vysoké škole</a:t>
            </a:r>
          </a:p>
        </p:txBody>
      </p:sp>
    </p:spTree>
    <p:extLst>
      <p:ext uri="{BB962C8B-B14F-4D97-AF65-F5344CB8AC3E}">
        <p14:creationId xmlns:p14="http://schemas.microsoft.com/office/powerpoint/2010/main" val="264907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PŘIJÍMACÍ ZKOUŠKY 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dirty="0"/>
              <a:t>Jednotné přijímací zkoušky </a:t>
            </a:r>
            <a:r>
              <a:rPr lang="cs-CZ" dirty="0" smtClean="0"/>
              <a:t>pro maturitní </a:t>
            </a:r>
            <a:r>
              <a:rPr lang="cs-CZ" dirty="0"/>
              <a:t>obory </a:t>
            </a:r>
            <a:r>
              <a:rPr lang="cs-CZ" dirty="0" smtClean="0"/>
              <a:t>povinné,</a:t>
            </a:r>
          </a:p>
          <a:p>
            <a:pPr marL="0" indent="0">
              <a:buNone/>
            </a:pPr>
            <a:r>
              <a:rPr lang="cs-CZ" dirty="0" smtClean="0"/>
              <a:t>zadávány </a:t>
            </a:r>
            <a:r>
              <a:rPr lang="cs-CZ" dirty="0"/>
              <a:t>celostátně.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Školní </a:t>
            </a:r>
            <a:r>
              <a:rPr lang="cs-CZ" dirty="0"/>
              <a:t>přijímací zkoušky se u nás nekonají. </a:t>
            </a:r>
          </a:p>
          <a:p>
            <a:pPr marL="0" indent="0">
              <a:buNone/>
            </a:pPr>
            <a:r>
              <a:rPr lang="cs-CZ" dirty="0"/>
              <a:t>Dalšími kritérii pro přijetí jsou výsledky dosažené na základní </a:t>
            </a:r>
            <a:r>
              <a:rPr lang="cs-CZ" dirty="0" smtClean="0"/>
              <a:t>škole – můžete konzultovat </a:t>
            </a:r>
            <a:r>
              <a:rPr lang="cs-CZ" dirty="0"/>
              <a:t>v našem poradenském centru: </a:t>
            </a:r>
          </a:p>
          <a:p>
            <a:pPr marL="0" indent="0" fontAlgn="base">
              <a:buNone/>
            </a:pPr>
            <a:r>
              <a:rPr lang="cs-CZ" b="1" dirty="0"/>
              <a:t>dobrý zdravotní stav</a:t>
            </a:r>
            <a:r>
              <a:rPr lang="cs-CZ" dirty="0"/>
              <a:t> doložený lékařským potvrzením na přihlášce ke studiu, </a:t>
            </a:r>
          </a:p>
          <a:p>
            <a:pPr marL="0" lvl="0" indent="0" fontAlgn="base">
              <a:buNone/>
            </a:pPr>
            <a:r>
              <a:rPr lang="cs-CZ" b="1" dirty="0"/>
              <a:t>zájem o obor</a:t>
            </a:r>
            <a:r>
              <a:rPr lang="cs-CZ" dirty="0"/>
              <a:t> dokladovaný ze základní školy,  </a:t>
            </a:r>
          </a:p>
          <a:p>
            <a:pPr marL="0" lvl="0" indent="0" fontAlgn="base">
              <a:buNone/>
            </a:pPr>
            <a:r>
              <a:rPr lang="cs-CZ" dirty="0"/>
              <a:t>výsledky žáka dosažené na základě </a:t>
            </a:r>
            <a:r>
              <a:rPr lang="cs-CZ" b="1" dirty="0"/>
              <a:t>odborných či zájmových činností</a:t>
            </a:r>
            <a:r>
              <a:rPr lang="cs-CZ" dirty="0"/>
              <a:t>.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5236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580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PORADENSKÉ CENTRUM  </a:t>
            </a:r>
            <a:r>
              <a:rPr lang="cs-CZ" sz="2400" dirty="0"/>
              <a:t>PRO UCHAZEČE O STUDIUM NA NAŠÍ ŠKOLE </a:t>
            </a:r>
          </a:p>
          <a:p>
            <a:pPr marL="0" indent="0">
              <a:buNone/>
            </a:pPr>
            <a:r>
              <a:rPr lang="cs-CZ" dirty="0" smtClean="0"/>
              <a:t>Cílem </a:t>
            </a:r>
            <a:r>
              <a:rPr lang="cs-CZ" dirty="0"/>
              <a:t>je </a:t>
            </a:r>
            <a:endParaRPr lang="cs-CZ" dirty="0" smtClean="0"/>
          </a:p>
          <a:p>
            <a:r>
              <a:rPr lang="cs-CZ" dirty="0" smtClean="0"/>
              <a:t>konzultovat </a:t>
            </a:r>
            <a:r>
              <a:rPr lang="cs-CZ" dirty="0"/>
              <a:t>s uchazeči a jejich rodiči dosavadní výsledky na </a:t>
            </a:r>
            <a:r>
              <a:rPr lang="cs-CZ" dirty="0" smtClean="0"/>
              <a:t>ZŠ</a:t>
            </a:r>
          </a:p>
          <a:p>
            <a:r>
              <a:rPr lang="cs-CZ" dirty="0" smtClean="0"/>
              <a:t>zjistit </a:t>
            </a:r>
            <a:r>
              <a:rPr lang="cs-CZ" dirty="0"/>
              <a:t>představy o dalším uplatnění v oborech, které nabízí naše </a:t>
            </a:r>
            <a:r>
              <a:rPr lang="cs-CZ" dirty="0" smtClean="0"/>
              <a:t>škola</a:t>
            </a:r>
          </a:p>
          <a:p>
            <a:r>
              <a:rPr lang="cs-CZ" dirty="0" smtClean="0"/>
              <a:t>poradit </a:t>
            </a:r>
            <a:r>
              <a:rPr lang="cs-CZ" dirty="0"/>
              <a:t>s výběrem oboru a </a:t>
            </a:r>
            <a:endParaRPr lang="cs-CZ" dirty="0" smtClean="0"/>
          </a:p>
          <a:p>
            <a:r>
              <a:rPr lang="cs-CZ" dirty="0" smtClean="0"/>
              <a:t>poskytnout informace </a:t>
            </a:r>
            <a:r>
              <a:rPr lang="cs-CZ" dirty="0"/>
              <a:t>o možnostech přijetí ke studiu pro školní rok 2021/2022. </a:t>
            </a:r>
            <a:endParaRPr lang="cs-CZ" dirty="0" smtClean="0"/>
          </a:p>
          <a:p>
            <a:r>
              <a:rPr lang="cs-CZ" dirty="0" smtClean="0"/>
              <a:t>PC lze </a:t>
            </a:r>
            <a:r>
              <a:rPr lang="cs-CZ" dirty="0"/>
              <a:t>navštívit kdykoliv po předchozí telefonické domluvě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  na </a:t>
            </a:r>
            <a:r>
              <a:rPr lang="cs-CZ" dirty="0"/>
              <a:t>čísle 469 630 249, 733 712 599.  </a:t>
            </a:r>
          </a:p>
        </p:txBody>
      </p:sp>
    </p:spTree>
    <p:extLst>
      <p:ext uri="{BB962C8B-B14F-4D97-AF65-F5344CB8AC3E}">
        <p14:creationId xmlns:p14="http://schemas.microsoft.com/office/powerpoint/2010/main" val="2050724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24826" y="2643773"/>
            <a:ext cx="10515600" cy="38629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4000" dirty="0" smtClean="0"/>
              <a:t>Srdečně </a:t>
            </a:r>
            <a:r>
              <a:rPr lang="cs-CZ" sz="4000" dirty="0"/>
              <a:t>Vás zveme na DNY OTEVŘENÝCH DVEŘÍ </a:t>
            </a:r>
          </a:p>
          <a:p>
            <a:pPr marL="0" indent="0">
              <a:buNone/>
            </a:pPr>
            <a:endParaRPr lang="cs-CZ" sz="4000" dirty="0"/>
          </a:p>
          <a:p>
            <a:pPr marL="0" indent="0">
              <a:buNone/>
            </a:pPr>
            <a:r>
              <a:rPr lang="cs-CZ" sz="4000" dirty="0" smtClean="0"/>
              <a:t>středa  </a:t>
            </a:r>
            <a:r>
              <a:rPr lang="cs-CZ" sz="4000" dirty="0"/>
              <a:t>25. 11. 2020  od 11:30 do 17:00 hodin </a:t>
            </a:r>
            <a:endParaRPr lang="cs-CZ" sz="4000" dirty="0" smtClean="0"/>
          </a:p>
          <a:p>
            <a:pPr marL="0" indent="0">
              <a:buNone/>
            </a:pPr>
            <a:r>
              <a:rPr lang="cs-CZ" sz="4000" dirty="0" smtClean="0"/>
              <a:t>středa  20</a:t>
            </a:r>
            <a:r>
              <a:rPr lang="cs-CZ" sz="4000" dirty="0"/>
              <a:t>. 1. 2021  od 11:30 do 17:00 hodin </a:t>
            </a:r>
            <a:endParaRPr lang="cs-CZ" sz="4000" dirty="0" smtClean="0"/>
          </a:p>
          <a:p>
            <a:pPr marL="0" indent="0">
              <a:buNone/>
            </a:pPr>
            <a:endParaRPr lang="cs-CZ" sz="4000" dirty="0" smtClean="0"/>
          </a:p>
          <a:p>
            <a:pPr marL="0" indent="0" algn="ctr">
              <a:buNone/>
            </a:pPr>
            <a:r>
              <a:rPr lang="cs-CZ" sz="4000" dirty="0" smtClean="0"/>
              <a:t>budova </a:t>
            </a:r>
            <a:r>
              <a:rPr lang="cs-CZ" sz="4000" dirty="0"/>
              <a:t>školy Víta Nejedlého 482, </a:t>
            </a:r>
            <a:r>
              <a:rPr lang="cs-CZ" sz="4000" dirty="0" smtClean="0"/>
              <a:t>Chrudim</a:t>
            </a:r>
            <a:endParaRPr lang="cs-CZ" sz="4000" dirty="0"/>
          </a:p>
        </p:txBody>
      </p:sp>
    </p:spTree>
    <p:extLst>
      <p:ext uri="{BB962C8B-B14F-4D97-AF65-F5344CB8AC3E}">
        <p14:creationId xmlns:p14="http://schemas.microsoft.com/office/powerpoint/2010/main" val="125223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b="1" dirty="0" smtClean="0"/>
              <a:t>UPLATNĚNÍ</a:t>
            </a:r>
          </a:p>
          <a:p>
            <a:pPr marL="0" indent="0">
              <a:buNone/>
            </a:pPr>
            <a:endParaRPr lang="cs-CZ" b="1" dirty="0"/>
          </a:p>
          <a:p>
            <a:pPr marL="0" indent="0">
              <a:spcBef>
                <a:spcPts val="0"/>
              </a:spcBef>
              <a:buNone/>
            </a:pPr>
            <a:r>
              <a:rPr lang="cs-CZ" dirty="0" smtClean="0"/>
              <a:t>Absolvent </a:t>
            </a:r>
            <a:r>
              <a:rPr lang="cs-CZ" dirty="0"/>
              <a:t>je připraven </a:t>
            </a:r>
            <a:endParaRPr lang="cs-CZ" dirty="0" smtClean="0"/>
          </a:p>
          <a:p>
            <a:pPr marL="0" indent="0">
              <a:spcBef>
                <a:spcPts val="0"/>
              </a:spcBef>
              <a:buNone/>
            </a:pPr>
            <a:r>
              <a:rPr lang="cs-CZ" dirty="0" smtClean="0"/>
              <a:t>k </a:t>
            </a:r>
            <a:r>
              <a:rPr lang="cs-CZ" dirty="0"/>
              <a:t>dalšímu vzdělávání na </a:t>
            </a:r>
            <a:r>
              <a:rPr lang="cs-CZ" dirty="0" smtClean="0"/>
              <a:t>VŠ, VOŠ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 smtClean="0"/>
              <a:t>v </a:t>
            </a:r>
            <a:r>
              <a:rPr lang="cs-CZ" dirty="0"/>
              <a:t>oborech </a:t>
            </a:r>
            <a:r>
              <a:rPr lang="cs-CZ" b="1" dirty="0"/>
              <a:t>tělesná výchova</a:t>
            </a:r>
            <a:r>
              <a:rPr lang="cs-CZ" dirty="0"/>
              <a:t>, </a:t>
            </a:r>
            <a:r>
              <a:rPr lang="cs-CZ" b="1" dirty="0"/>
              <a:t>fyzioterapie</a:t>
            </a:r>
            <a:r>
              <a:rPr lang="cs-CZ" dirty="0"/>
              <a:t>, </a:t>
            </a:r>
            <a:r>
              <a:rPr lang="cs-CZ" b="1" dirty="0"/>
              <a:t>pedagogika</a:t>
            </a:r>
            <a:r>
              <a:rPr lang="cs-CZ" dirty="0"/>
              <a:t>, </a:t>
            </a:r>
            <a:r>
              <a:rPr lang="cs-CZ" b="1" dirty="0"/>
              <a:t>psychologie</a:t>
            </a:r>
            <a:r>
              <a:rPr lang="cs-CZ" dirty="0"/>
              <a:t>, </a:t>
            </a:r>
            <a:r>
              <a:rPr lang="cs-CZ" b="1" dirty="0"/>
              <a:t>sociální pedagogika a sociální práce</a:t>
            </a:r>
            <a:r>
              <a:rPr lang="cs-CZ" dirty="0"/>
              <a:t> nebo </a:t>
            </a:r>
            <a:endParaRPr lang="cs-CZ" dirty="0" smtClean="0"/>
          </a:p>
          <a:p>
            <a:pPr marL="0" indent="0">
              <a:spcBef>
                <a:spcPts val="0"/>
              </a:spcBef>
              <a:buNone/>
            </a:pPr>
            <a:r>
              <a:rPr lang="cs-CZ" dirty="0" smtClean="0"/>
              <a:t>v </a:t>
            </a:r>
            <a:r>
              <a:rPr lang="cs-CZ" dirty="0"/>
              <a:t>oborech připravujících učitele a </a:t>
            </a:r>
            <a:r>
              <a:rPr lang="cs-CZ" dirty="0" smtClean="0"/>
              <a:t>vychovatele,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dirty="0" smtClean="0"/>
              <a:t>práce </a:t>
            </a:r>
            <a:r>
              <a:rPr lang="cs-CZ" dirty="0"/>
              <a:t>asistenta </a:t>
            </a:r>
            <a:r>
              <a:rPr lang="cs-CZ" dirty="0" smtClean="0"/>
              <a:t>pedagoga, pomoc </a:t>
            </a:r>
            <a:r>
              <a:rPr lang="cs-CZ" dirty="0"/>
              <a:t>rodině při individuálním vzdělávání dětí.  </a:t>
            </a:r>
          </a:p>
          <a:p>
            <a:pPr marL="0" indent="0">
              <a:buNone/>
            </a:pPr>
            <a:r>
              <a:rPr lang="cs-CZ" dirty="0" smtClean="0"/>
              <a:t>uplatnění v </a:t>
            </a:r>
            <a:r>
              <a:rPr lang="cs-CZ" b="1" dirty="0" smtClean="0"/>
              <a:t>organizacích </a:t>
            </a:r>
            <a:r>
              <a:rPr lang="cs-CZ" b="1" dirty="0"/>
              <a:t>a institucích zaměřených na práci s dětmi i </a:t>
            </a:r>
            <a:r>
              <a:rPr lang="cs-CZ" b="1" dirty="0" smtClean="0"/>
              <a:t>dospělými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4512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2400" b="1" dirty="0" smtClean="0"/>
              <a:t>DALŠÍ </a:t>
            </a:r>
            <a:r>
              <a:rPr lang="cs-CZ" sz="2400" b="1" dirty="0"/>
              <a:t>INFORMACE 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cs-CZ" sz="2400" dirty="0" smtClean="0"/>
              <a:t>Výuka </a:t>
            </a:r>
            <a:r>
              <a:rPr lang="cs-CZ" sz="2400" dirty="0"/>
              <a:t>je zpestřena </a:t>
            </a:r>
            <a:r>
              <a:rPr lang="cs-CZ" sz="2400" b="1" dirty="0"/>
              <a:t>sportovními kurzy, přednáškami, exkurzemi nebo návštěvou divadel, kulturních či sportovních akcí</a:t>
            </a:r>
            <a:r>
              <a:rPr lang="cs-CZ" sz="2400" dirty="0"/>
              <a:t>.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/>
              <a:t>Všichni žáci mají možnost absolvovat </a:t>
            </a:r>
            <a:r>
              <a:rPr lang="cs-CZ" sz="2400" b="1" dirty="0"/>
              <a:t>zahraniční praxe</a:t>
            </a:r>
            <a:r>
              <a:rPr lang="cs-CZ" sz="2400" dirty="0"/>
              <a:t>, kde získávají nejen cenné zkušenosti, hlubší znalost jazyka, ale i osvědčení o této praxi, které je </a:t>
            </a:r>
            <a:r>
              <a:rPr lang="cs-CZ" sz="2400" dirty="0" smtClean="0"/>
              <a:t>opravňuje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 smtClean="0"/>
              <a:t>k </a:t>
            </a:r>
            <a:r>
              <a:rPr lang="cs-CZ" sz="2400" dirty="0"/>
              <a:t>legální práci v EU i po ukončení školy. Jedná se například o tříměsíční prázdninovou praxi v Německu, dvouměsíční prázdninovou praxi v Řecku, Itálii, Španělsku nebo o program </a:t>
            </a:r>
            <a:r>
              <a:rPr lang="cs-CZ" sz="2400" b="1" dirty="0"/>
              <a:t>Erasmus+ v Anglii, Irsku</a:t>
            </a:r>
            <a:r>
              <a:rPr lang="cs-CZ" sz="2400" dirty="0"/>
              <a:t> nebo v Itálii. </a:t>
            </a:r>
          </a:p>
          <a:p>
            <a:pPr marL="0" indent="0">
              <a:buNone/>
            </a:pPr>
            <a:r>
              <a:rPr lang="cs-CZ" sz="2400" b="1" dirty="0"/>
              <a:t>Praxe žáků</a:t>
            </a:r>
            <a:r>
              <a:rPr lang="cs-CZ" sz="2400" dirty="0"/>
              <a:t>, které probíhají od třetího ročníku, jsou situovány do mateřských škol, základních škol či sportovních klubů. </a:t>
            </a:r>
          </a:p>
        </p:txBody>
      </p:sp>
    </p:spTree>
    <p:extLst>
      <p:ext uri="{BB962C8B-B14F-4D97-AF65-F5344CB8AC3E}">
        <p14:creationId xmlns:p14="http://schemas.microsoft.com/office/powerpoint/2010/main" val="2998277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cs-CZ" sz="3200" dirty="0" smtClean="0"/>
              <a:t>Výše </a:t>
            </a:r>
            <a:r>
              <a:rPr lang="cs-CZ" sz="3200" dirty="0"/>
              <a:t>školného oboru 78-42-M/03 </a:t>
            </a:r>
            <a:endParaRPr lang="cs-CZ" sz="3200" dirty="0" smtClean="0"/>
          </a:p>
          <a:p>
            <a:pPr marL="0" indent="0">
              <a:buNone/>
            </a:pPr>
            <a:r>
              <a:rPr lang="cs-CZ" sz="3200" b="1" dirty="0" smtClean="0"/>
              <a:t>Pedagogické </a:t>
            </a:r>
            <a:r>
              <a:rPr lang="cs-CZ" sz="3200" b="1" dirty="0"/>
              <a:t>lyceum zaměření Tělesná výchova a sport </a:t>
            </a:r>
            <a:endParaRPr lang="cs-CZ" sz="3200" b="1" dirty="0" smtClean="0"/>
          </a:p>
          <a:p>
            <a:pPr marL="0" indent="0">
              <a:buNone/>
            </a:pPr>
            <a:r>
              <a:rPr lang="cs-CZ" sz="3200" b="1" dirty="0" smtClean="0"/>
              <a:t>je 19 000 </a:t>
            </a:r>
            <a:r>
              <a:rPr lang="cs-CZ" sz="3200" b="1" dirty="0"/>
              <a:t>Kč </a:t>
            </a:r>
            <a:r>
              <a:rPr lang="cs-CZ" sz="3200" b="1" dirty="0" smtClean="0"/>
              <a:t>za rok</a:t>
            </a:r>
            <a:r>
              <a:rPr lang="cs-CZ" sz="3200" dirty="0" smtClean="0"/>
              <a:t>. </a:t>
            </a:r>
            <a:endParaRPr lang="cs-CZ" sz="3200" dirty="0"/>
          </a:p>
          <a:p>
            <a:pPr marL="0" indent="0">
              <a:buNone/>
            </a:pPr>
            <a:endParaRPr lang="cs-CZ" sz="3200" dirty="0" smtClean="0"/>
          </a:p>
          <a:p>
            <a:pPr marL="0" indent="0">
              <a:buNone/>
            </a:pPr>
            <a:r>
              <a:rPr lang="cs-CZ" sz="3200" dirty="0" smtClean="0"/>
              <a:t>Výše </a:t>
            </a:r>
            <a:r>
              <a:rPr lang="cs-CZ" sz="3200" dirty="0"/>
              <a:t>školného oboru 78-42-M/03 </a:t>
            </a:r>
            <a:endParaRPr lang="cs-CZ" sz="3200" dirty="0" smtClean="0"/>
          </a:p>
          <a:p>
            <a:pPr marL="0" indent="0">
              <a:buNone/>
            </a:pPr>
            <a:r>
              <a:rPr lang="cs-CZ" sz="3200" b="1" dirty="0" smtClean="0"/>
              <a:t>Pedagogické </a:t>
            </a:r>
            <a:r>
              <a:rPr lang="cs-CZ" sz="3200" b="1" dirty="0"/>
              <a:t>lyceum zaměření Humanitní studia </a:t>
            </a:r>
            <a:endParaRPr lang="cs-CZ" sz="3200" b="1" dirty="0" smtClean="0"/>
          </a:p>
          <a:p>
            <a:pPr marL="0" indent="0">
              <a:buNone/>
            </a:pPr>
            <a:r>
              <a:rPr lang="cs-CZ" sz="3200" b="1" dirty="0" smtClean="0"/>
              <a:t>je 11 500 </a:t>
            </a:r>
            <a:r>
              <a:rPr lang="cs-CZ" sz="3200" b="1" dirty="0"/>
              <a:t>Kč </a:t>
            </a:r>
            <a:r>
              <a:rPr lang="cs-CZ" sz="3200" b="1" dirty="0" smtClean="0"/>
              <a:t>za rok</a:t>
            </a:r>
            <a:r>
              <a:rPr lang="cs-CZ" sz="3200" dirty="0" smtClean="0"/>
              <a:t>.   </a:t>
            </a:r>
            <a:endParaRPr lang="cs-CZ" sz="3200" dirty="0"/>
          </a:p>
          <a:p>
            <a:pPr marL="0" indent="0">
              <a:buNone/>
            </a:pP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712237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200" b="1" dirty="0" smtClean="0"/>
              <a:t>Humanitní studia</a:t>
            </a:r>
          </a:p>
          <a:p>
            <a:pPr marL="0" indent="0">
              <a:buNone/>
            </a:pPr>
            <a:r>
              <a:rPr lang="cs-CZ" dirty="0" smtClean="0"/>
              <a:t>základem </a:t>
            </a:r>
            <a:r>
              <a:rPr lang="cs-CZ" dirty="0"/>
              <a:t>studia jsou nejen všeobecně vzdělávací </a:t>
            </a:r>
            <a:r>
              <a:rPr lang="cs-CZ" dirty="0" smtClean="0"/>
              <a:t>předměty</a:t>
            </a:r>
          </a:p>
          <a:p>
            <a:pPr marL="0" indent="0">
              <a:buNone/>
            </a:pPr>
            <a:r>
              <a:rPr lang="cs-CZ" dirty="0" smtClean="0"/>
              <a:t>předměty </a:t>
            </a:r>
            <a:r>
              <a:rPr lang="cs-CZ" dirty="0"/>
              <a:t>oblasti </a:t>
            </a:r>
            <a:r>
              <a:rPr lang="cs-CZ" b="1" dirty="0"/>
              <a:t>humanitní, cizí jazyky, psychologie a </a:t>
            </a:r>
            <a:r>
              <a:rPr lang="cs-CZ" b="1" dirty="0" smtClean="0"/>
              <a:t>pedagogika</a:t>
            </a:r>
          </a:p>
          <a:p>
            <a:pPr marL="0" indent="0">
              <a:buNone/>
            </a:pPr>
            <a:r>
              <a:rPr lang="cs-CZ" dirty="0" smtClean="0"/>
              <a:t>v 1. </a:t>
            </a:r>
            <a:r>
              <a:rPr lang="cs-CZ" dirty="0"/>
              <a:t>ročníku </a:t>
            </a:r>
            <a:r>
              <a:rPr lang="cs-CZ" dirty="0" smtClean="0"/>
              <a:t>výchovy - hudební</a:t>
            </a:r>
            <a:r>
              <a:rPr lang="cs-CZ" dirty="0"/>
              <a:t>, </a:t>
            </a:r>
            <a:r>
              <a:rPr lang="cs-CZ" dirty="0" smtClean="0"/>
              <a:t>výtvarná </a:t>
            </a:r>
            <a:r>
              <a:rPr lang="cs-CZ" dirty="0"/>
              <a:t>a </a:t>
            </a:r>
            <a:r>
              <a:rPr lang="cs-CZ" dirty="0" smtClean="0"/>
              <a:t>dramatická </a:t>
            </a:r>
          </a:p>
          <a:p>
            <a:pPr marL="0" indent="0">
              <a:buNone/>
            </a:pPr>
            <a:r>
              <a:rPr lang="cs-CZ" dirty="0" smtClean="0"/>
              <a:t>od 2. </a:t>
            </a:r>
            <a:r>
              <a:rPr lang="cs-CZ" dirty="0"/>
              <a:t>ročníku si žáci postupně osvojují vědomosti z oblasti společenskovědní a </a:t>
            </a:r>
            <a:r>
              <a:rPr lang="cs-CZ" dirty="0" smtClean="0"/>
              <a:t>humanitní</a:t>
            </a:r>
          </a:p>
          <a:p>
            <a:pPr marL="0" indent="0">
              <a:buNone/>
            </a:pPr>
            <a:r>
              <a:rPr lang="cs-CZ" dirty="0" smtClean="0"/>
              <a:t>tvorba </a:t>
            </a:r>
            <a:r>
              <a:rPr lang="cs-CZ" dirty="0"/>
              <a:t>samostatných výstupů, </a:t>
            </a:r>
            <a:r>
              <a:rPr lang="cs-CZ" dirty="0" smtClean="0"/>
              <a:t>získávají </a:t>
            </a:r>
            <a:r>
              <a:rPr lang="cs-CZ" dirty="0"/>
              <a:t>didaktické </a:t>
            </a:r>
            <a:r>
              <a:rPr lang="cs-CZ" dirty="0" smtClean="0"/>
              <a:t>dovednosti</a:t>
            </a:r>
          </a:p>
          <a:p>
            <a:pPr marL="0" indent="0">
              <a:buNone/>
            </a:pPr>
            <a:r>
              <a:rPr lang="cs-CZ" dirty="0" smtClean="0"/>
              <a:t>Pedagogická praktika - samostatně </a:t>
            </a:r>
            <a:r>
              <a:rPr lang="cs-CZ" dirty="0"/>
              <a:t>vedené vyučovací </a:t>
            </a:r>
            <a:r>
              <a:rPr lang="cs-CZ" dirty="0" smtClean="0"/>
              <a:t>hodiny</a:t>
            </a:r>
          </a:p>
          <a:p>
            <a:pPr marL="0" indent="0">
              <a:buNone/>
            </a:pPr>
            <a:r>
              <a:rPr lang="cs-CZ" dirty="0" smtClean="0"/>
              <a:t>Spolupráce s naší ZŠ, žáci </a:t>
            </a:r>
            <a:r>
              <a:rPr lang="cs-CZ" dirty="0"/>
              <a:t>jsou vedeni k vlastnímu sebehodnocení.</a:t>
            </a:r>
          </a:p>
        </p:txBody>
      </p:sp>
    </p:spTree>
    <p:extLst>
      <p:ext uri="{BB962C8B-B14F-4D97-AF65-F5344CB8AC3E}">
        <p14:creationId xmlns:p14="http://schemas.microsoft.com/office/powerpoint/2010/main" val="392120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studujeme pedagogiku, psychologii </a:t>
            </a:r>
          </a:p>
          <a:p>
            <a:pPr lvl="0" fontAlgn="base"/>
            <a:r>
              <a:rPr lang="cs-CZ" dirty="0"/>
              <a:t>rozvíjíme svoje manuální dovednosti, tvořivost a kreativitu v dramatické, výtvarné a hudební výchově </a:t>
            </a:r>
          </a:p>
          <a:p>
            <a:pPr lvl="0" fontAlgn="base"/>
            <a:r>
              <a:rPr lang="cs-CZ" dirty="0"/>
              <a:t>praktikujeme ve školních družinách, MŠ, ZŠ, DDM, včetně zahraničních praxí (Anglie, Irsko) </a:t>
            </a:r>
          </a:p>
          <a:p>
            <a:pPr lvl="0" fontAlgn="base"/>
            <a:r>
              <a:rPr lang="cs-CZ" dirty="0"/>
              <a:t>zajišťujeme školy v přírodě, akce pro rodiče s dětmi </a:t>
            </a:r>
          </a:p>
          <a:p>
            <a:pPr lvl="0" fontAlgn="base"/>
            <a:r>
              <a:rPr lang="cs-CZ" dirty="0"/>
              <a:t>absolvujeme kvalifikační kurzy (masér, tejpování, nutriční poradce, animátor) </a:t>
            </a:r>
          </a:p>
          <a:p>
            <a:pPr lvl="0" fontAlgn="base"/>
            <a:r>
              <a:rPr lang="cs-CZ" dirty="0"/>
              <a:t>nacházíme okamžité uplatnění po studiu střední školy jako vychovatelé, asistenti pedagoga, jsme připraveni k dalšímu studiu na vysoké škole </a:t>
            </a:r>
          </a:p>
        </p:txBody>
      </p:sp>
    </p:spTree>
    <p:extLst>
      <p:ext uri="{BB962C8B-B14F-4D97-AF65-F5344CB8AC3E}">
        <p14:creationId xmlns:p14="http://schemas.microsoft.com/office/powerpoint/2010/main" val="216664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685</Words>
  <Application>Microsoft Office PowerPoint</Application>
  <PresentationFormat>Širokoúhlá obrazovka</PresentationFormat>
  <Paragraphs>71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Veronika</dc:creator>
  <cp:lastModifiedBy>Papežová Iva</cp:lastModifiedBy>
  <cp:revision>9</cp:revision>
  <dcterms:created xsi:type="dcterms:W3CDTF">2020-10-21T10:59:59Z</dcterms:created>
  <dcterms:modified xsi:type="dcterms:W3CDTF">2020-11-02T12:54:35Z</dcterms:modified>
</cp:coreProperties>
</file>