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61" r:id="rId4"/>
    <p:sldId id="260" r:id="rId5"/>
    <p:sldId id="268" r:id="rId6"/>
    <p:sldId id="269" r:id="rId7"/>
    <p:sldId id="274" r:id="rId8"/>
    <p:sldId id="273" r:id="rId9"/>
    <p:sldId id="271" r:id="rId10"/>
    <p:sldId id="272" r:id="rId11"/>
    <p:sldId id="270" r:id="rId12"/>
    <p:sldId id="275" r:id="rId13"/>
    <p:sldId id="267" r:id="rId14"/>
    <p:sldId id="258" r:id="rId15"/>
    <p:sldId id="259" r:id="rId16"/>
    <p:sldId id="262" r:id="rId17"/>
    <p:sldId id="263" r:id="rId18"/>
    <p:sldId id="264" r:id="rId19"/>
    <p:sldId id="265" r:id="rId20"/>
    <p:sldId id="266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cs-CZ" altLang="cs-CZ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itchFamily="18" charset="0"/>
                </a:endParaRPr>
              </a:p>
            </p:txBody>
          </p:sp>
        </p:grpSp>
      </p:grpSp>
      <p:pic>
        <p:nvPicPr>
          <p:cNvPr id="18" name="Picture 21" descr="logo_tex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1064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225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2EB6D1-4B10-42DE-995E-4B288D22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734143"/>
      </p:ext>
    </p:extLst>
  </p:cSld>
  <p:clrMapOvr>
    <a:masterClrMapping/>
  </p:clrMapOvr>
  <p:transition spd="med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BE319-AD55-4C71-8875-7B91DEE811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592824"/>
      </p:ext>
    </p:extLst>
  </p:cSld>
  <p:clrMapOvr>
    <a:masterClrMapping/>
  </p:clrMapOvr>
  <p:transition spd="med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EA184-FD2A-4085-A007-5B0BB3F534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214852"/>
      </p:ext>
    </p:extLst>
  </p:cSld>
  <p:clrMapOvr>
    <a:masterClrMapping/>
  </p:clrMapOvr>
  <p:transition spd="med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CD465-F27F-4954-828D-A4423D3AEF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330320"/>
      </p:ext>
    </p:extLst>
  </p:cSld>
  <p:clrMapOvr>
    <a:masterClrMapping/>
  </p:clrMapOvr>
  <p:transition spd="med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4823D-688E-4B11-B63D-12B7AFF124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697520"/>
      </p:ext>
    </p:extLst>
  </p:cSld>
  <p:clrMapOvr>
    <a:masterClrMapping/>
  </p:clrMapOvr>
  <p:transition spd="med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E1704-2F3E-4282-A2A0-8BD76E96BD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642905"/>
      </p:ext>
    </p:extLst>
  </p:cSld>
  <p:clrMapOvr>
    <a:masterClrMapping/>
  </p:clrMapOvr>
  <p:transition spd="med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6A325-5FBC-4578-AFD3-A3EC027B1A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669408"/>
      </p:ext>
    </p:extLst>
  </p:cSld>
  <p:clrMapOvr>
    <a:masterClrMapping/>
  </p:clrMapOvr>
  <p:transition spd="med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965DA-86E0-415B-837C-7F1D2452A9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922795"/>
      </p:ext>
    </p:extLst>
  </p:cSld>
  <p:clrMapOvr>
    <a:masterClrMapping/>
  </p:clrMapOvr>
  <p:transition spd="med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6A9C-CD3B-43FE-BFD1-D724B03B7F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121894"/>
      </p:ext>
    </p:extLst>
  </p:cSld>
  <p:clrMapOvr>
    <a:masterClrMapping/>
  </p:clrMapOvr>
  <p:transition spd="med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66FFE-A916-4EF3-9CD3-A9D5DE65AB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461674"/>
      </p:ext>
    </p:extLst>
  </p:cSld>
  <p:clrMapOvr>
    <a:masterClrMapping/>
  </p:clrMapOvr>
  <p:transition spd="med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600CA-FC88-4DE2-8D53-29FF09C99C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103967"/>
      </p:ext>
    </p:extLst>
  </p:cSld>
  <p:clrMapOvr>
    <a:masterClrMapping/>
  </p:clrMapOvr>
  <p:transition spd="med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>
              <a:defRPr/>
            </a:pPr>
            <a:fld id="{CCD88931-4E44-4111-9946-4E9AB6C088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cs-CZ" altLang="cs-CZ" sz="2400">
                <a:latin typeface="Times New Roman" pitchFamily="18" charset="0"/>
              </a:endParaRPr>
            </a:p>
          </p:txBody>
        </p:sp>
        <p:sp>
          <p:nvSpPr>
            <p:cNvPr id="103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itchFamily="18" charset="0"/>
              </a:endParaRPr>
            </a:p>
          </p:txBody>
        </p:sp>
        <p:sp>
          <p:nvSpPr>
            <p:cNvPr id="103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itchFamily="18" charset="0"/>
              </a:endParaRPr>
            </a:p>
          </p:txBody>
        </p:sp>
        <p:sp>
          <p:nvSpPr>
            <p:cNvPr id="104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2151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15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1032" name="Picture 17" descr="logo_tex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1064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/>
      <p:bldP spid="2151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15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Střední odborná škola veterinární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Hradec Králové – Kukleny</a:t>
            </a:r>
          </a:p>
          <a:p>
            <a:pPr eaLnBrk="1" hangingPunct="1"/>
            <a:r>
              <a:rPr lang="cs-CZ" altLang="cs-CZ"/>
              <a:t>Pražská 68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Vybavení školy – odborné učebny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Školní včelnice</a:t>
            </a:r>
            <a:endParaRPr lang="cs-CZ" alt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382" y="3185624"/>
            <a:ext cx="4637107" cy="347502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082" y="1444632"/>
            <a:ext cx="4644536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 dir="in"/>
      </p:transition>
    </mc:Choice>
    <mc:Fallback xmlns="">
      <p:transition spd="slow" advClick="0" advTm="3000">
        <p:split orient="vert" dir="in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Vybavení školy – odborné učebny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Školní stáj</a:t>
            </a:r>
            <a:endParaRPr lang="cs-CZ" altLang="cs-CZ" sz="24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8665" y="1828800"/>
            <a:ext cx="4646398" cy="348479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140968"/>
            <a:ext cx="4637109" cy="3480956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N</a:t>
            </a:r>
            <a:r>
              <a:rPr lang="cs-CZ" altLang="cs-CZ" sz="4000" dirty="0"/>
              <a:t>ové učební pomůcky – modely koně a krávy v životní velikosti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Odběr krve, rektální vyšetření, vedení porodu, …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524" y="2928944"/>
            <a:ext cx="4635251" cy="347502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537894"/>
            <a:ext cx="4644536" cy="348198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51720" y="2921982"/>
            <a:ext cx="4642646" cy="348198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79" y="2476800"/>
            <a:ext cx="3682776" cy="39240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81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 dir="in"/>
      </p:transition>
    </mc:Choice>
    <mc:Fallback xmlns="">
      <p:transition spd="slow" advClick="0" advTm="8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Praxe studentů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Kliniky a ambulance veterinárních lékařů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Hygienické laboratoře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ZOO Dvůr Králové n. L., ZOO Liberec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Národní hřebčín Kladruby n. L., Slatiňany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Zemědělská družstva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Potravinářské podniky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…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Uplatnění absolventů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/>
              <a:t>Asistent veterinárního lékaře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Pracovník veterinárního ústavu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Pracovník zemědělské organizace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Zaměstnanec zoologické zahrady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Podnikatel v oblasti zemědělství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Laborant v humánním zdravotnickém zařízení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Laborant v potravinářském provozu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Majitel a pracovník psího salonu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…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 dir="in"/>
      </p:transition>
    </mc:Choice>
    <mc:Fallback xmlns="">
      <p:transition spd="slow" advClick="0" advTm="8000">
        <p:split orient="vert" dir="in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Následné studium na VŠ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/>
              <a:t>Úspěšnost při přijímacím řízení: 70 %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Speciální příprava na přijímací zkoušky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Biologický seminář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Chemický seminář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Naši absolventi nejčastěji volí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Veterinární a farmaceutická univerzita Brno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Mendelova univerzita Brno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Česká zemědělská univerzita v Praze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Přírodovědecké fakulty univerzit ČR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/>
              <a:t>Jihočeská univerzita – zemědělská fakulta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DSCF817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14450"/>
            <a:ext cx="4070350" cy="54276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DSCF821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314450"/>
            <a:ext cx="4070350" cy="54276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DSCF818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1314450"/>
            <a:ext cx="4070350" cy="54276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Den zvířat </a:t>
            </a:r>
          </a:p>
        </p:txBody>
      </p:sp>
      <p:pic>
        <p:nvPicPr>
          <p:cNvPr id="10244" name="Picture 4" descr="DSCF8360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2387600"/>
            <a:ext cx="5422900" cy="406558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DSCF8349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70113"/>
            <a:ext cx="5422900" cy="40671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SCF8340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1879600"/>
            <a:ext cx="5427662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SCF8309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628775"/>
            <a:ext cx="5422900" cy="40671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SCF8285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412875"/>
            <a:ext cx="5427662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SCF8240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18" y="1675264"/>
            <a:ext cx="5422900" cy="40671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DSCF8200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166938"/>
            <a:ext cx="5427663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7" name="Oval 17"/>
          <p:cNvSpPr>
            <a:spLocks noChangeArrowheads="1"/>
          </p:cNvSpPr>
          <p:nvPr/>
        </p:nvSpPr>
        <p:spPr bwMode="auto">
          <a:xfrm>
            <a:off x="7235825" y="765175"/>
            <a:ext cx="576263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 dir="in"/>
      </p:transition>
    </mc:Choice>
    <mc:Fallback xmlns="">
      <p:transition spd="slow" advClick="0" advTm="15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Adaptační kurzy 1. ročníků</a:t>
            </a:r>
          </a:p>
        </p:txBody>
      </p:sp>
      <p:pic>
        <p:nvPicPr>
          <p:cNvPr id="11269" name="Picture 5" descr="Veterina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36838"/>
            <a:ext cx="5334000" cy="40005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eterina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31" y="2133600"/>
            <a:ext cx="5337175" cy="40036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Veterina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53" y="1628800"/>
            <a:ext cx="5337175" cy="40036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Veterina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133600"/>
            <a:ext cx="5337175" cy="40036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Veterina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5337175" cy="40036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7235825" y="765175"/>
            <a:ext cx="576263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Sportovní kurzy 2. ročníků</a:t>
            </a:r>
          </a:p>
        </p:txBody>
      </p:sp>
      <p:pic>
        <p:nvPicPr>
          <p:cNvPr id="13317" name="Picture 5" descr="Sporťák čtvrtek 2011 -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27300"/>
            <a:ext cx="5426075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porťák čtvrtek 2011 -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2148448"/>
            <a:ext cx="5427662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porťák úterý 2011 -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1912938"/>
            <a:ext cx="5426075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porťák středa 2011 -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1669614"/>
            <a:ext cx="5426075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Sporťák středa 2011 -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128838"/>
            <a:ext cx="5426075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Sporťák středa 2011 -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2364348"/>
            <a:ext cx="5426075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Sporťák čtvrtek 2011 -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27300"/>
            <a:ext cx="5427662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7235825" y="765175"/>
            <a:ext cx="576263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 dir="in"/>
      </p:transition>
    </mc:Choice>
    <mc:Fallback xmlns="">
      <p:transition spd="slow" advTm="5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57200"/>
            <a:ext cx="8229600" cy="13716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Akce školy</a:t>
            </a:r>
            <a:r>
              <a:rPr lang="cs-CZ" altLang="cs-CZ" sz="3000" dirty="0"/>
              <a:t> – ročníkové práce, projektové dny, dny odborných dovedností, olympiády,…</a:t>
            </a:r>
          </a:p>
        </p:txBody>
      </p:sp>
      <p:pic>
        <p:nvPicPr>
          <p:cNvPr id="15365" name="Picture 5" descr="DSCF89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22413"/>
            <a:ext cx="3914775" cy="52197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SCF88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22413"/>
            <a:ext cx="3914775" cy="52197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DSCF8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22413"/>
            <a:ext cx="3914775" cy="52197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DSCF88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22413"/>
            <a:ext cx="3914775" cy="52197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DSCF84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22413"/>
            <a:ext cx="3914775" cy="52197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DSCF76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7" y="1522413"/>
            <a:ext cx="3914775" cy="52197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6" name="Oval 16"/>
          <p:cNvSpPr>
            <a:spLocks noChangeArrowheads="1"/>
          </p:cNvSpPr>
          <p:nvPr/>
        </p:nvSpPr>
        <p:spPr bwMode="auto">
          <a:xfrm>
            <a:off x="7235825" y="765175"/>
            <a:ext cx="576263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Charakteristika školy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Studijní obor</a:t>
            </a:r>
          </a:p>
          <a:p>
            <a:pPr lvl="1" eaLnBrk="1" hangingPunct="1"/>
            <a:r>
              <a:rPr lang="cs-CZ" altLang="cs-CZ" sz="2400"/>
              <a:t>Veterinářství</a:t>
            </a:r>
          </a:p>
          <a:p>
            <a:pPr eaLnBrk="1" hangingPunct="1"/>
            <a:r>
              <a:rPr lang="cs-CZ" altLang="cs-CZ" sz="2800"/>
              <a:t>Zaměření</a:t>
            </a:r>
          </a:p>
          <a:p>
            <a:pPr lvl="1" eaLnBrk="1" hangingPunct="1"/>
            <a:r>
              <a:rPr lang="cs-CZ" altLang="cs-CZ" sz="2400"/>
              <a:t>Veterinární technik</a:t>
            </a:r>
          </a:p>
          <a:p>
            <a:pPr lvl="1" eaLnBrk="1" hangingPunct="1"/>
            <a:r>
              <a:rPr lang="cs-CZ" altLang="cs-CZ" sz="2400"/>
              <a:t>Veterinární technik - laborant</a:t>
            </a:r>
          </a:p>
          <a:p>
            <a:pPr eaLnBrk="1" hangingPunct="1"/>
            <a:r>
              <a:rPr lang="cs-CZ" altLang="cs-CZ" sz="2800"/>
              <a:t>Forma studia</a:t>
            </a:r>
          </a:p>
          <a:p>
            <a:pPr lvl="1" eaLnBrk="1" hangingPunct="1"/>
            <a:r>
              <a:rPr lang="cs-CZ" altLang="cs-CZ" sz="2400"/>
              <a:t>Denní, čtyřleté</a:t>
            </a:r>
          </a:p>
          <a:p>
            <a:pPr eaLnBrk="1" hangingPunct="1"/>
            <a:r>
              <a:rPr lang="cs-CZ" altLang="cs-CZ" sz="2800"/>
              <a:t>Možnost stravování i ubytování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3076" name="Picture 4" descr="DSCF026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14500"/>
            <a:ext cx="3343275" cy="25066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 dir="in"/>
      </p:transition>
    </mc:Choice>
    <mc:Fallback xmlns="">
      <p:transition spd="slow" advTm="7000">
        <p:split orient="vert" dir="in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371600"/>
          </a:xfrm>
        </p:spPr>
        <p:txBody>
          <a:bodyPr/>
          <a:lstStyle/>
          <a:p>
            <a:pPr eaLnBrk="1" hangingPunct="1"/>
            <a:r>
              <a:rPr lang="cs-CZ" altLang="cs-CZ" dirty="0"/>
              <a:t>Školní plesy</a:t>
            </a:r>
          </a:p>
        </p:txBody>
      </p:sp>
      <p:pic>
        <p:nvPicPr>
          <p:cNvPr id="16388" name="Picture 4" descr="DSCF8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344613"/>
            <a:ext cx="4048125" cy="53975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DSCF87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4613"/>
            <a:ext cx="4048125" cy="53975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DSCF86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4613"/>
            <a:ext cx="4048125" cy="53975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DSCF86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44613"/>
            <a:ext cx="4048125" cy="53975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SCF87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5427663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DSCF86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50938"/>
            <a:ext cx="5427663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DSCF87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349500"/>
            <a:ext cx="5427662" cy="40703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7" name="Oval 13"/>
          <p:cNvSpPr>
            <a:spLocks noChangeArrowheads="1"/>
          </p:cNvSpPr>
          <p:nvPr/>
        </p:nvSpPr>
        <p:spPr bwMode="auto">
          <a:xfrm>
            <a:off x="7235825" y="765175"/>
            <a:ext cx="576263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 dir="in"/>
      </p:transition>
    </mc:Choice>
    <mc:Fallback xmlns="">
      <p:transition spd="slow" advTm="5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Příklady předmětů oboru Veterinářství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7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300"/>
              <a:t>Anatomie a fyziologie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Biologie a ekologie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Chov a choroby zájmových zvířat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Chov hospodářských zvířat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Chirurgie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Kynologie a kosmetika zvířat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Myslivost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Motorová vozidla </a:t>
            </a:r>
            <a:r>
              <a:rPr lang="cs-CZ" altLang="cs-CZ" sz="2300">
                <a:sym typeface="Wingdings" pitchFamily="2" charset="2"/>
              </a:rPr>
              <a:t> autoškola</a:t>
            </a:r>
            <a:endParaRPr lang="cs-CZ" altLang="cs-CZ" sz="2300"/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Nemoci zvířat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Reprodukce zvířat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300"/>
              <a:t>Výživa a dietetika zvířat</a:t>
            </a:r>
          </a:p>
        </p:txBody>
      </p:sp>
      <p:pic>
        <p:nvPicPr>
          <p:cNvPr id="7172" name="Picture 4" descr="DSCF88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601788"/>
            <a:ext cx="3692525" cy="492283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Vybavení školy – odborné učebny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Chemické laboratoře</a:t>
            </a:r>
            <a:endParaRPr lang="cs-CZ" alt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16001"/>
            <a:ext cx="4645025" cy="34845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sosvet.cz/wp-content/gallery/skolni_laboratore/20120612082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44401"/>
            <a:ext cx="4650152" cy="34848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 dir="in"/>
      </p:transition>
    </mc:Choice>
    <mc:Fallback xmlns="">
      <p:transition spd="slow" advClick="0" advTm="3000">
        <p:split orient="vert"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Vybavení školy – odborné učebny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Laboratoře </a:t>
            </a:r>
            <a:br>
              <a:rPr lang="cs-CZ" altLang="cs-CZ" sz="2800" dirty="0"/>
            </a:br>
            <a:r>
              <a:rPr lang="cs-CZ" altLang="cs-CZ" sz="2800" dirty="0"/>
              <a:t>s mikroskopy</a:t>
            </a:r>
            <a:endParaRPr lang="cs-CZ" alt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738" y="1451001"/>
            <a:ext cx="4645025" cy="3480956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935132"/>
            <a:ext cx="4650152" cy="3484799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Vybavení školy – odborné učebny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Pitevna</a:t>
            </a:r>
            <a:endParaRPr lang="cs-CZ" alt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5159" y="1548245"/>
            <a:ext cx="4641274" cy="3480956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140968"/>
            <a:ext cx="4646398" cy="3484799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9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 dir="in"/>
      </p:transition>
    </mc:Choice>
    <mc:Fallback xmlns="">
      <p:transition spd="slow" advClick="0" advTm="3000">
        <p:split orient="vert"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Vybavení školy – odborné učebny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Cvičný chirurgický sál</a:t>
            </a:r>
            <a:endParaRPr lang="cs-CZ" alt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524" y="2928944"/>
            <a:ext cx="4635251" cy="347502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941" y="2537894"/>
            <a:ext cx="4644536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2971351"/>
            <a:ext cx="4644536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544" y="2708920"/>
            <a:ext cx="4644536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Vybavení školy – odborné učebny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Centrum malých zvířat</a:t>
            </a:r>
            <a:endParaRPr lang="cs-CZ" alt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5595" y="2928944"/>
            <a:ext cx="4637109" cy="347502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010" y="2537894"/>
            <a:ext cx="4646398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2926350"/>
            <a:ext cx="4646398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2708920"/>
            <a:ext cx="4646398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674" y="2926350"/>
            <a:ext cx="4646398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 dir="in"/>
      </p:transition>
    </mc:Choice>
    <mc:Fallback xmlns="">
      <p:transition spd="slow" advClick="0" advTm="10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Vybavení školy – odborné učebny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79296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Školní sýrárna a masná výroba</a:t>
            </a:r>
            <a:endParaRPr lang="cs-CZ" alt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5595" y="2928944"/>
            <a:ext cx="4637109" cy="347502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05" y="2537894"/>
            <a:ext cx="4646398" cy="348198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7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515</TotalTime>
  <Words>289</Words>
  <Application>Microsoft Office PowerPoint</Application>
  <PresentationFormat>Předvádění na obrazovce (4:3)</PresentationFormat>
  <Paragraphs>76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Times New Roman</vt:lpstr>
      <vt:lpstr>Wingdings</vt:lpstr>
      <vt:lpstr>Pixel</vt:lpstr>
      <vt:lpstr>Střední odborná škola veterinární</vt:lpstr>
      <vt:lpstr>Charakteristika školy</vt:lpstr>
      <vt:lpstr>Příklady předmětů oboru Veterinářství</vt:lpstr>
      <vt:lpstr>Vybavení školy – odborné učebny</vt:lpstr>
      <vt:lpstr>Vybavení školy – odborné učebny</vt:lpstr>
      <vt:lpstr>Vybavení školy – odborné učebny</vt:lpstr>
      <vt:lpstr>Vybavení školy – odborné učebny</vt:lpstr>
      <vt:lpstr>Vybavení školy – odborné učebny</vt:lpstr>
      <vt:lpstr>Vybavení školy – odborné učebny</vt:lpstr>
      <vt:lpstr>Vybavení školy – odborné učebny</vt:lpstr>
      <vt:lpstr>Vybavení školy – odborné učebny</vt:lpstr>
      <vt:lpstr>Nové učební pomůcky – modely koně a krávy v životní velikosti</vt:lpstr>
      <vt:lpstr>Praxe studentů</vt:lpstr>
      <vt:lpstr>Uplatnění absolventů</vt:lpstr>
      <vt:lpstr>Následné studium na VŠ</vt:lpstr>
      <vt:lpstr>Den zvířat </vt:lpstr>
      <vt:lpstr>Adaptační kurzy 1. ročníků</vt:lpstr>
      <vt:lpstr>Sportovní kurzy 2. ročníků</vt:lpstr>
      <vt:lpstr>Akce školy – ročníkové práce, projektové dny, dny odborných dovedností, olympiády,…</vt:lpstr>
      <vt:lpstr>Školní plesy</vt:lpstr>
    </vt:vector>
  </TitlesOfParts>
  <Company>SOŠ veterinární, HK-Kukleny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odborná škola veterinární</dc:title>
  <dc:creator>strep1</dc:creator>
  <cp:lastModifiedBy>Papežová Iva</cp:lastModifiedBy>
  <cp:revision>33</cp:revision>
  <dcterms:created xsi:type="dcterms:W3CDTF">2011-10-04T06:33:47Z</dcterms:created>
  <dcterms:modified xsi:type="dcterms:W3CDTF">2020-11-02T13:05:46Z</dcterms:modified>
</cp:coreProperties>
</file>